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33" r:id="rId2"/>
    <p:sldId id="323" r:id="rId3"/>
    <p:sldId id="324" r:id="rId4"/>
    <p:sldId id="257" r:id="rId5"/>
    <p:sldId id="258" r:id="rId6"/>
    <p:sldId id="259" r:id="rId7"/>
    <p:sldId id="261" r:id="rId8"/>
    <p:sldId id="262" r:id="rId9"/>
    <p:sldId id="263" r:id="rId10"/>
    <p:sldId id="264" r:id="rId11"/>
    <p:sldId id="265" r:id="rId12"/>
    <p:sldId id="266" r:id="rId13"/>
    <p:sldId id="268" r:id="rId14"/>
    <p:sldId id="315" r:id="rId15"/>
    <p:sldId id="269" r:id="rId16"/>
    <p:sldId id="316" r:id="rId17"/>
    <p:sldId id="270" r:id="rId18"/>
    <p:sldId id="271" r:id="rId19"/>
    <p:sldId id="317" r:id="rId20"/>
    <p:sldId id="272" r:id="rId21"/>
    <p:sldId id="273" r:id="rId22"/>
    <p:sldId id="274" r:id="rId23"/>
    <p:sldId id="275" r:id="rId24"/>
    <p:sldId id="318" r:id="rId25"/>
    <p:sldId id="276" r:id="rId26"/>
    <p:sldId id="319" r:id="rId27"/>
    <p:sldId id="277" r:id="rId28"/>
    <p:sldId id="278" r:id="rId29"/>
    <p:sldId id="279" r:id="rId30"/>
    <p:sldId id="280" r:id="rId31"/>
    <p:sldId id="281" r:id="rId32"/>
    <p:sldId id="282" r:id="rId33"/>
    <p:sldId id="283" r:id="rId34"/>
    <p:sldId id="284" r:id="rId35"/>
    <p:sldId id="320" r:id="rId36"/>
    <p:sldId id="285" r:id="rId37"/>
    <p:sldId id="286" r:id="rId38"/>
    <p:sldId id="321" r:id="rId39"/>
    <p:sldId id="287" r:id="rId40"/>
    <p:sldId id="288" r:id="rId41"/>
    <p:sldId id="289" r:id="rId42"/>
    <p:sldId id="290" r:id="rId43"/>
    <p:sldId id="291" r:id="rId44"/>
    <p:sldId id="292" r:id="rId45"/>
    <p:sldId id="293" r:id="rId46"/>
    <p:sldId id="294" r:id="rId47"/>
    <p:sldId id="335" r:id="rId48"/>
    <p:sldId id="295" r:id="rId49"/>
    <p:sldId id="296" r:id="rId50"/>
    <p:sldId id="314" r:id="rId51"/>
    <p:sldId id="297" r:id="rId52"/>
    <p:sldId id="334" r:id="rId53"/>
    <p:sldId id="325" r:id="rId54"/>
    <p:sldId id="326" r:id="rId55"/>
    <p:sldId id="327" r:id="rId56"/>
    <p:sldId id="328" r:id="rId57"/>
    <p:sldId id="329" r:id="rId58"/>
    <p:sldId id="330" r:id="rId59"/>
    <p:sldId id="331" r:id="rId60"/>
    <p:sldId id="298" r:id="rId61"/>
    <p:sldId id="299" r:id="rId62"/>
    <p:sldId id="300" r:id="rId63"/>
    <p:sldId id="301" r:id="rId64"/>
    <p:sldId id="302" r:id="rId65"/>
    <p:sldId id="303" r:id="rId66"/>
    <p:sldId id="304" r:id="rId67"/>
    <p:sldId id="305" r:id="rId68"/>
    <p:sldId id="306" r:id="rId69"/>
    <p:sldId id="308" r:id="rId70"/>
    <p:sldId id="309" r:id="rId71"/>
    <p:sldId id="332" r:id="rId72"/>
    <p:sldId id="311" r:id="rId73"/>
    <p:sldId id="312" r:id="rId74"/>
    <p:sldId id="313" r:id="rId75"/>
    <p:sldId id="336" r:id="rId76"/>
    <p:sldId id="338"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272"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39B1EC0-84D2-44C5-83DE-338E887F567C}" type="datetimeFigureOut">
              <a:rPr lang="en-US" smtClean="0"/>
              <a:pPr/>
              <a:t>16-11-2021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25BF83-C187-48B7-9F68-44AA01E203F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9B1EC0-84D2-44C5-83DE-338E887F567C}"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5BF83-C187-48B7-9F68-44AA01E203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725BF83-C187-48B7-9F68-44AA01E203F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9B1EC0-84D2-44C5-83DE-338E887F567C}"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9B1EC0-84D2-44C5-83DE-338E887F567C}"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725BF83-C187-48B7-9F68-44AA01E203F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39B1EC0-84D2-44C5-83DE-338E887F567C}" type="datetimeFigureOut">
              <a:rPr lang="en-US" smtClean="0"/>
              <a:pPr/>
              <a:t>16-11-2021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25BF83-C187-48B7-9F68-44AA01E203F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39B1EC0-84D2-44C5-83DE-338E887F567C}" type="datetimeFigureOut">
              <a:rPr lang="en-US" smtClean="0"/>
              <a:pPr/>
              <a:t>16-11-2021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5BF83-C187-48B7-9F68-44AA01E203F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39B1EC0-84D2-44C5-83DE-338E887F567C}" type="datetimeFigureOut">
              <a:rPr lang="en-US" smtClean="0"/>
              <a:pPr/>
              <a:t>16-11-2021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725BF83-C187-48B7-9F68-44AA01E203F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9B1EC0-84D2-44C5-83DE-338E887F567C}" type="datetimeFigureOut">
              <a:rPr lang="en-US" smtClean="0"/>
              <a:pPr/>
              <a:t>16-11-2021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725BF83-C187-48B7-9F68-44AA01E203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39B1EC0-84D2-44C5-83DE-338E887F567C}" type="datetimeFigureOut">
              <a:rPr lang="en-US" smtClean="0"/>
              <a:pPr/>
              <a:t>16-11-2021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725BF83-C187-48B7-9F68-44AA01E203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725BF83-C187-48B7-9F68-44AA01E203F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39B1EC0-84D2-44C5-83DE-338E887F567C}" type="datetimeFigureOut">
              <a:rPr lang="en-US" smtClean="0"/>
              <a:pPr/>
              <a:t>16-11-2021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725BF83-C187-48B7-9F68-44AA01E203F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39B1EC0-84D2-44C5-83DE-338E887F567C}" type="datetimeFigureOut">
              <a:rPr lang="en-US" smtClean="0"/>
              <a:pPr/>
              <a:t>16-11-2021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39B1EC0-84D2-44C5-83DE-338E887F567C}" type="datetimeFigureOut">
              <a:rPr lang="en-US" smtClean="0"/>
              <a:pPr/>
              <a:t>16-11-2021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725BF83-C187-48B7-9F68-44AA01E203F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229600" cy="5911873"/>
          </a:xfrm>
        </p:spPr>
        <p:txBody>
          <a:bodyPr>
            <a:normAutofit/>
          </a:bodyPr>
          <a:lstStyle/>
          <a:p>
            <a:pPr>
              <a:buNone/>
            </a:pPr>
            <a:r>
              <a:rPr lang="en-IN" dirty="0" smtClean="0"/>
              <a:t>            </a:t>
            </a:r>
          </a:p>
          <a:p>
            <a:pPr>
              <a:buNone/>
            </a:pPr>
            <a:r>
              <a:rPr lang="en-IN" dirty="0" smtClean="0"/>
              <a:t>                 </a:t>
            </a:r>
            <a:r>
              <a:rPr lang="en-IN" b="1" dirty="0" smtClean="0"/>
              <a:t>SYSTEMIC HYPERTENSION</a:t>
            </a:r>
          </a:p>
          <a:p>
            <a:pPr algn="r">
              <a:buNone/>
            </a:pPr>
            <a:endParaRPr lang="en-IN" dirty="0" smtClean="0"/>
          </a:p>
          <a:p>
            <a:pPr algn="r">
              <a:buNone/>
            </a:pPr>
            <a:endParaRPr lang="en-IN" dirty="0" smtClean="0"/>
          </a:p>
          <a:p>
            <a:pPr algn="ctr">
              <a:buNone/>
            </a:pPr>
            <a:endParaRPr lang="en-IN" sz="2400" dirty="0" smtClean="0"/>
          </a:p>
          <a:p>
            <a:pPr algn="ctr">
              <a:buNone/>
            </a:pPr>
            <a:endParaRPr lang="en-IN" sz="2400" dirty="0" smtClean="0"/>
          </a:p>
          <a:p>
            <a:pPr>
              <a:buNone/>
            </a:pPr>
            <a:r>
              <a:rPr lang="en-IN" sz="2400" dirty="0" smtClean="0"/>
              <a:t>                                                                                          By</a:t>
            </a:r>
          </a:p>
          <a:p>
            <a:pPr algn="ctr">
              <a:buNone/>
            </a:pPr>
            <a:r>
              <a:rPr lang="en-IN" sz="2400" dirty="0" smtClean="0"/>
              <a:t>                                                                     Dr. </a:t>
            </a:r>
            <a:r>
              <a:rPr lang="en-IN" sz="2400" dirty="0" err="1" smtClean="0"/>
              <a:t>Mahadevi</a:t>
            </a:r>
            <a:r>
              <a:rPr lang="en-IN" sz="2400" dirty="0" smtClean="0"/>
              <a:t> A.L</a:t>
            </a:r>
          </a:p>
          <a:p>
            <a:pPr algn="ctr">
              <a:buNone/>
            </a:pPr>
            <a:r>
              <a:rPr lang="en-IN" sz="2400" dirty="0" smtClean="0"/>
              <a:t>                                                                    Assistant professor</a:t>
            </a:r>
          </a:p>
          <a:p>
            <a:pPr algn="ctr">
              <a:buNone/>
            </a:pPr>
            <a:r>
              <a:rPr lang="en-IN" sz="2400" dirty="0" smtClean="0"/>
              <a:t>                                                                      Dept of Paediatrics</a:t>
            </a:r>
          </a:p>
          <a:p>
            <a:pPr algn="ctr">
              <a:buNone/>
            </a:pPr>
            <a:r>
              <a:rPr lang="en-IN" sz="2400" dirty="0" smtClean="0"/>
              <a:t>                                                                 24-05-2021</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2852"/>
            <a:ext cx="8229600" cy="6429420"/>
          </a:xfrm>
        </p:spPr>
        <p:txBody>
          <a:bodyPr>
            <a:normAutofit/>
          </a:bodyPr>
          <a:lstStyle/>
          <a:p>
            <a:endParaRPr lang="en-US" b="1" dirty="0" smtClean="0"/>
          </a:p>
          <a:p>
            <a:r>
              <a:rPr lang="en-US" dirty="0" smtClean="0"/>
              <a:t>Hypertensive-level BP is further staged as follows:</a:t>
            </a:r>
            <a:endParaRPr lang="en-US" b="1" dirty="0" smtClean="0"/>
          </a:p>
          <a:p>
            <a:r>
              <a:rPr lang="en-US" b="1" dirty="0" smtClean="0"/>
              <a:t>Stage </a:t>
            </a:r>
            <a:r>
              <a:rPr lang="en-US" b="1" dirty="0"/>
              <a:t>1 hypertension: BP &gt;95th percentile </a:t>
            </a:r>
            <a:r>
              <a:rPr lang="en-US" b="1" dirty="0" smtClean="0"/>
              <a:t>for </a:t>
            </a:r>
            <a:r>
              <a:rPr lang="en-US" dirty="0" smtClean="0"/>
              <a:t>age</a:t>
            </a:r>
            <a:r>
              <a:rPr lang="en-US" dirty="0"/>
              <a:t>, sex, and height up to the 95th </a:t>
            </a:r>
            <a:r>
              <a:rPr lang="en-US" dirty="0" smtClean="0"/>
              <a:t>percentile + </a:t>
            </a:r>
            <a:r>
              <a:rPr lang="en-US" dirty="0"/>
              <a:t>11 mm Hg; or 130-139/80-89 mm Hg </a:t>
            </a:r>
            <a:r>
              <a:rPr lang="en-US" dirty="0" smtClean="0"/>
              <a:t>for adolescents </a:t>
            </a:r>
            <a:r>
              <a:rPr lang="en-US" dirty="0"/>
              <a:t>≥13 yr of age</a:t>
            </a:r>
          </a:p>
          <a:p>
            <a:r>
              <a:rPr lang="en-US" b="1" dirty="0"/>
              <a:t>Stage 2 hypertension: BP ≥95th percentile + </a:t>
            </a:r>
            <a:r>
              <a:rPr lang="en-US" b="1" dirty="0" smtClean="0"/>
              <a:t>12</a:t>
            </a:r>
            <a:r>
              <a:rPr lang="en-US" dirty="0" smtClean="0"/>
              <a:t>mm </a:t>
            </a:r>
            <a:r>
              <a:rPr lang="en-US" dirty="0"/>
              <a:t>Hg for age, sex, and height; or &gt;</a:t>
            </a:r>
            <a:r>
              <a:rPr lang="en-US" dirty="0" smtClean="0"/>
              <a:t>140/90 mm </a:t>
            </a:r>
            <a:r>
              <a:rPr lang="en-US" dirty="0"/>
              <a:t>Hg for adolescents ≥13 yr of 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6286544"/>
          </a:xfrm>
        </p:spPr>
        <p:txBody>
          <a:bodyPr>
            <a:normAutofit fontScale="92500" lnSpcReduction="10000"/>
          </a:bodyPr>
          <a:lstStyle/>
          <a:p>
            <a:r>
              <a:rPr lang="en-US" dirty="0" smtClean="0"/>
              <a:t>The BP cut points for adolescents ≥13 yr old and the use of the term elevated</a:t>
            </a:r>
            <a:r>
              <a:rPr lang="en-US" i="1" dirty="0" smtClean="0"/>
              <a:t> </a:t>
            </a:r>
            <a:r>
              <a:rPr lang="en-US" dirty="0" smtClean="0"/>
              <a:t>BP in the AAP guideline were chosen to correspond to revised BP cut points and terminology found in the American Heart Association/American College of Cardiology (AHA/ACC) guideline for adult hypertension. </a:t>
            </a:r>
          </a:p>
          <a:p>
            <a:r>
              <a:rPr lang="en-US" dirty="0" smtClean="0"/>
              <a:t>The 2016 European Society of Hypertension (ESH) pediatric BP guideline also suggested that an absolute BP cutoff be used for adolescents age 16 and older, rather than using BP percentiles. </a:t>
            </a:r>
          </a:p>
          <a:p>
            <a:r>
              <a:rPr lang="en-US" dirty="0" smtClean="0"/>
              <a:t>For these older adolescents, the ESH guidelines define high-normal</a:t>
            </a:r>
            <a:r>
              <a:rPr lang="en-US" i="1" dirty="0" smtClean="0"/>
              <a:t> </a:t>
            </a:r>
            <a:r>
              <a:rPr lang="en-US" dirty="0" smtClean="0"/>
              <a:t>BP as 130-139/85-89 mm Hg, and hypertension as ≥140/90 mm Hg.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8229600" cy="5857916"/>
          </a:xfrm>
        </p:spPr>
        <p:txBody>
          <a:bodyPr>
            <a:normAutofit lnSpcReduction="10000"/>
          </a:bodyPr>
          <a:lstStyle/>
          <a:p>
            <a:r>
              <a:rPr lang="en-US" dirty="0" smtClean="0"/>
              <a:t>The 2017 AAP guideline also contains new tables of normative BP values for children and adolescents based on a reanalysis of the NHBPEP database, removing all overweight and obese children. </a:t>
            </a:r>
          </a:p>
          <a:p>
            <a:r>
              <a:rPr lang="en-US" dirty="0" smtClean="0"/>
              <a:t>This revision results in BP values that are 2-3 mm Hg lower than the corresponding BP values in the 2004 NHBPEP. </a:t>
            </a:r>
          </a:p>
          <a:p>
            <a:r>
              <a:rPr lang="en-US" dirty="0" smtClean="0"/>
              <a:t>The 2017 AAP guideline also contains a simplified table of BP values that may require further evaluation, which should be useful for screening.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229600" cy="6500858"/>
          </a:xfrm>
        </p:spPr>
        <p:txBody>
          <a:bodyPr>
            <a:normAutofit fontScale="77500" lnSpcReduction="20000"/>
          </a:bodyPr>
          <a:lstStyle/>
          <a:p>
            <a:pPr>
              <a:buNone/>
            </a:pPr>
            <a:r>
              <a:rPr lang="en-US" b="1" dirty="0" smtClean="0"/>
              <a:t>Blood Pressure Measurement in Children</a:t>
            </a:r>
          </a:p>
          <a:p>
            <a:r>
              <a:rPr lang="en-US" dirty="0" smtClean="0"/>
              <a:t>The 2017 AAP guideline recommends that children 3 yr or older should have their BP measured during annual preventive visits, unless the child has risk factors such as obesity, chronic kidney disease (CKD), or diabetes, in whom it should be checked at every healthcare encounter. </a:t>
            </a:r>
          </a:p>
          <a:p>
            <a:r>
              <a:rPr lang="en-US" dirty="0" smtClean="0"/>
              <a:t>In contrast, the 2016 ESH pediatric guideline recommends checking BP at every healthcare encounter for all children &gt;3 yr old. </a:t>
            </a:r>
          </a:p>
          <a:p>
            <a:r>
              <a:rPr lang="en-US" dirty="0" smtClean="0"/>
              <a:t>Selected children &lt;3 yr old should also have their BP measured, including those with a history of prematurity, congenital heart disease, renal disease, solid-organ transplant, cancer, treatment with drugs known to raise BP, other illnesses associated with hypertension (e.g., neurofibromatosis, tuberous sclerosis), or evidence of increased intracranial pressure. </a:t>
            </a:r>
          </a:p>
          <a:p>
            <a:r>
              <a:rPr lang="en-US" dirty="0" smtClean="0"/>
              <a:t>The preferred method is by auscultation using a sphygmomanometer (BP) cuff appropriate for the size of the child's arm.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oose the appropriate size cuff &#10; &#10; "/>
          <p:cNvPicPr>
            <a:picLocks noChangeAspect="1" noChangeArrowheads="1"/>
          </p:cNvPicPr>
          <p:nvPr/>
        </p:nvPicPr>
        <p:blipFill>
          <a:blip r:embed="rId2"/>
          <a:srcRect/>
          <a:stretch>
            <a:fillRect/>
          </a:stretch>
        </p:blipFill>
        <p:spPr bwMode="auto">
          <a:xfrm>
            <a:off x="155574" y="357166"/>
            <a:ext cx="8559829" cy="621510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6429420"/>
          </a:xfrm>
        </p:spPr>
        <p:txBody>
          <a:bodyPr>
            <a:normAutofit fontScale="85000" lnSpcReduction="10000"/>
          </a:bodyPr>
          <a:lstStyle/>
          <a:p>
            <a:r>
              <a:rPr lang="en-US" dirty="0" smtClean="0"/>
              <a:t>Elevated readings should be confirmed on repeat visits before determining that a child is hypertensive. </a:t>
            </a:r>
          </a:p>
          <a:p>
            <a:r>
              <a:rPr lang="en-US" dirty="0" smtClean="0"/>
              <a:t>The BP should be measured with the child in the seated position after a period of quiet for at least 5 min, and it is recommended that the BP is checked 3 times, averaging the results.</a:t>
            </a:r>
          </a:p>
          <a:p>
            <a:r>
              <a:rPr lang="en-US" dirty="0" smtClean="0"/>
              <a:t> Careful attention to </a:t>
            </a:r>
            <a:r>
              <a:rPr lang="en-US" b="1" dirty="0" smtClean="0"/>
              <a:t>cuff size is necessary to avoid over diagnosis, because a cuff that is too short or </a:t>
            </a:r>
            <a:r>
              <a:rPr lang="en-US" dirty="0" smtClean="0"/>
              <a:t>narrow artificially increases BP readings. </a:t>
            </a:r>
          </a:p>
          <a:p>
            <a:r>
              <a:rPr lang="en-US" dirty="0" smtClean="0"/>
              <a:t>An appropriate-sized cuff has an inflatable bladder whose length covers 80–100% of the upper arm circumference (measured midway between the acromion process and olecranon) and whose width is at least 40% of the arm circumference. </a:t>
            </a:r>
          </a:p>
          <a:p>
            <a:r>
              <a:rPr lang="en-US" dirty="0" smtClean="0"/>
              <a:t>A wide variety of cuff sizes should be available in any medical office where children are routinely seen.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THODS &#10;Palpatory Method BP recording is 10 mm Hg less &#10;than that obtained by auscultatory &#10;method . &#10;Auscultatory Method..."/>
          <p:cNvPicPr>
            <a:picLocks noChangeAspect="1" noChangeArrowheads="1"/>
          </p:cNvPicPr>
          <p:nvPr/>
        </p:nvPicPr>
        <p:blipFill>
          <a:blip r:embed="rId2"/>
          <a:srcRect/>
          <a:stretch>
            <a:fillRect/>
          </a:stretch>
        </p:blipFill>
        <p:spPr bwMode="auto">
          <a:xfrm>
            <a:off x="571472" y="642918"/>
            <a:ext cx="7929618" cy="52149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142852"/>
            <a:ext cx="9001156" cy="6500858"/>
          </a:xfrm>
        </p:spPr>
        <p:txBody>
          <a:bodyPr>
            <a:normAutofit fontScale="85000" lnSpcReduction="10000"/>
          </a:bodyPr>
          <a:lstStyle/>
          <a:p>
            <a:r>
              <a:rPr lang="en-US" dirty="0" smtClean="0"/>
              <a:t>Systolic blood pressure (SBP) is indicated by appearance of the </a:t>
            </a:r>
            <a:r>
              <a:rPr lang="en-US" i="1" dirty="0" smtClean="0"/>
              <a:t>first </a:t>
            </a:r>
            <a:r>
              <a:rPr lang="en-US" i="1" dirty="0" err="1" smtClean="0"/>
              <a:t>Korotkoff</a:t>
            </a:r>
            <a:r>
              <a:rPr lang="en-US" i="1" dirty="0" smtClean="0"/>
              <a:t> </a:t>
            </a:r>
            <a:r>
              <a:rPr lang="en-US" dirty="0" smtClean="0"/>
              <a:t>sound. </a:t>
            </a:r>
          </a:p>
          <a:p>
            <a:r>
              <a:rPr lang="en-US" dirty="0" smtClean="0"/>
              <a:t>Diastolic blood pressure (DBP) has been defined by consensus as the </a:t>
            </a:r>
            <a:r>
              <a:rPr lang="en-US" i="1" dirty="0" smtClean="0"/>
              <a:t>fifth </a:t>
            </a:r>
            <a:r>
              <a:rPr lang="en-US" dirty="0" err="1" smtClean="0"/>
              <a:t>Korotkoff</a:t>
            </a:r>
            <a:r>
              <a:rPr lang="en-US" dirty="0" smtClean="0"/>
              <a:t> sound, unless the </a:t>
            </a:r>
            <a:r>
              <a:rPr lang="en-US" dirty="0" err="1" smtClean="0"/>
              <a:t>Korotkoff</a:t>
            </a:r>
            <a:r>
              <a:rPr lang="en-US" dirty="0" smtClean="0"/>
              <a:t> sounds can be heard down to 0 mm Hg, in which case the </a:t>
            </a:r>
            <a:r>
              <a:rPr lang="en-US" i="1" dirty="0" smtClean="0"/>
              <a:t>fourth </a:t>
            </a:r>
            <a:r>
              <a:rPr lang="en-US" i="1" dirty="0" err="1" smtClean="0"/>
              <a:t>Korotkoff</a:t>
            </a:r>
            <a:r>
              <a:rPr lang="en-US" i="1" dirty="0" smtClean="0"/>
              <a:t> sound should be reported as the DBP. </a:t>
            </a:r>
          </a:p>
          <a:p>
            <a:r>
              <a:rPr lang="en-US" i="1" dirty="0" smtClean="0"/>
              <a:t>Palpation </a:t>
            </a:r>
            <a:r>
              <a:rPr lang="en-US" dirty="0" smtClean="0"/>
              <a:t>is useful for rapid assessment of SBP, although the palpated BP is generally about 10 mm Hg lower than that obtained by auscultation. </a:t>
            </a:r>
          </a:p>
          <a:p>
            <a:r>
              <a:rPr lang="en-US" dirty="0" err="1" smtClean="0"/>
              <a:t>Oscillometric</a:t>
            </a:r>
            <a:r>
              <a:rPr lang="en-US" dirty="0" smtClean="0"/>
              <a:t> techniques are used frequently in infants and young children, but they are susceptible to artifacts and are best for measuring mean arterial pressure (MAP).</a:t>
            </a:r>
          </a:p>
          <a:p>
            <a:r>
              <a:rPr lang="en-US" dirty="0" smtClean="0"/>
              <a:t>In addition, different devices use different proprietary algorithms to back calculate SBP and DBP from the MAP, making comparison between devices difficult.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001156" cy="6858000"/>
          </a:xfrm>
        </p:spPr>
        <p:txBody>
          <a:bodyPr>
            <a:normAutofit fontScale="85000" lnSpcReduction="20000"/>
          </a:bodyPr>
          <a:lstStyle/>
          <a:p>
            <a:pPr>
              <a:buNone/>
            </a:pPr>
            <a:r>
              <a:rPr lang="en-US" b="1" dirty="0" smtClean="0"/>
              <a:t>Ambulatory Blood Pressure Monitoring</a:t>
            </a:r>
          </a:p>
          <a:p>
            <a:r>
              <a:rPr lang="en-US" dirty="0" smtClean="0"/>
              <a:t>Ambulatory blood pressure monitoring (</a:t>
            </a:r>
            <a:r>
              <a:rPr lang="en-US" b="1" dirty="0" smtClean="0"/>
              <a:t>ABPM ) is frequently used as a tool to </a:t>
            </a:r>
            <a:r>
              <a:rPr lang="en-US" dirty="0" smtClean="0"/>
              <a:t>assess pediatric hypertension. </a:t>
            </a:r>
          </a:p>
          <a:p>
            <a:r>
              <a:rPr lang="en-US" dirty="0" smtClean="0"/>
              <a:t>The patient wears a device that records BP every 20-30 min, throughout a 24 hr period, during usual daily activities, including sleep. This monitoring allows calculation of the mean daytime BP, sleep BP, and mean BP over 24 hr. </a:t>
            </a:r>
          </a:p>
          <a:p>
            <a:r>
              <a:rPr lang="en-US" dirty="0" smtClean="0"/>
              <a:t>The physician can also determine the proportion of BP measurements that are in the hypertensive range (BP load) and whether there is an appropriate decrease in BP during sleep (nocturnal dip), generally considered </a:t>
            </a:r>
            <a:r>
              <a:rPr lang="en-US" i="1" dirty="0" smtClean="0"/>
              <a:t>normal if there is a decrease in nocturnal BP of &gt;10% from awake values. </a:t>
            </a:r>
          </a:p>
          <a:p>
            <a:r>
              <a:rPr lang="en-US" i="1" dirty="0" smtClean="0"/>
              <a:t>The </a:t>
            </a:r>
            <a:r>
              <a:rPr lang="en-US" dirty="0" smtClean="0"/>
              <a:t>cuff should be placed on the patient's non dominant arm.</a:t>
            </a:r>
          </a:p>
          <a:p>
            <a:r>
              <a:rPr lang="en-US" dirty="0" smtClean="0"/>
              <a:t> It is recommended that the patient keep a journal of sleep and awake times, medication timing, and other events that may be relevant to BP readings. </a:t>
            </a:r>
          </a:p>
          <a:p>
            <a:r>
              <a:rPr lang="en-US" dirty="0" smtClean="0"/>
              <a:t>Clinicians should only perform ABPM if they have had specific training in performing interpreting the results.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bulatory Blood Pressure Monitoring"/>
          <p:cNvPicPr>
            <a:picLocks noChangeAspect="1" noChangeArrowheads="1"/>
          </p:cNvPicPr>
          <p:nvPr/>
        </p:nvPicPr>
        <p:blipFill>
          <a:blip r:embed="rId2"/>
          <a:srcRect/>
          <a:stretch>
            <a:fillRect/>
          </a:stretch>
        </p:blipFill>
        <p:spPr bwMode="auto">
          <a:xfrm>
            <a:off x="155575" y="0"/>
            <a:ext cx="8988425" cy="60007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PT - Hypertension PowerPoint Presentation, free download - ID:3688310"/>
          <p:cNvPicPr>
            <a:picLocks noChangeAspect="1" noChangeArrowheads="1"/>
          </p:cNvPicPr>
          <p:nvPr/>
        </p:nvPicPr>
        <p:blipFill>
          <a:blip r:embed="rId2"/>
          <a:srcRect/>
          <a:stretch>
            <a:fillRect/>
          </a:stretch>
        </p:blipFill>
        <p:spPr bwMode="auto">
          <a:xfrm>
            <a:off x="155574" y="0"/>
            <a:ext cx="8631268" cy="578645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5840435"/>
          </a:xfrm>
        </p:spPr>
        <p:txBody>
          <a:bodyPr>
            <a:normAutofit fontScale="85000" lnSpcReduction="10000"/>
          </a:bodyPr>
          <a:lstStyle/>
          <a:p>
            <a:r>
              <a:rPr lang="en-US" dirty="0" smtClean="0"/>
              <a:t>ABPM readings are more strongly correlated with target-organ damage in children than casual/office BP readings; the 2017 AAP guideline strongly recommends that ABPM be performed on all patients with elevated office readings in order to confirm the diagnosis of hypertension.</a:t>
            </a:r>
          </a:p>
          <a:p>
            <a:r>
              <a:rPr lang="en-US" dirty="0" smtClean="0"/>
              <a:t> In addition, ABPM is necessary to diagnose </a:t>
            </a:r>
            <a:r>
              <a:rPr lang="en-US" b="1" dirty="0" smtClean="0"/>
              <a:t>white coat hypertension (elevated office BP but normal </a:t>
            </a:r>
            <a:r>
              <a:rPr lang="en-US" dirty="0" smtClean="0"/>
              <a:t>ambulatory BP) as well as </a:t>
            </a:r>
            <a:r>
              <a:rPr lang="en-US" b="1" dirty="0" smtClean="0"/>
              <a:t>masked hypertension (normal office BP but elevated </a:t>
            </a:r>
            <a:r>
              <a:rPr lang="en-US" dirty="0" smtClean="0"/>
              <a:t>ambulatory BP).</a:t>
            </a:r>
          </a:p>
          <a:p>
            <a:r>
              <a:rPr lang="en-US" dirty="0" smtClean="0"/>
              <a:t> ABPM is also a useful tool for evaluating effectiveness of antihypertensive therapy. ABPM is also recommended to assess BP patterns in high-risk patient populations, such as children with CKD, solid-organ transplant, diabetes mellitus, and severe obesity.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5840435"/>
          </a:xfrm>
        </p:spPr>
        <p:txBody>
          <a:bodyPr>
            <a:normAutofit fontScale="92500" lnSpcReduction="10000"/>
          </a:bodyPr>
          <a:lstStyle/>
          <a:p>
            <a:r>
              <a:rPr lang="en-US" dirty="0" smtClean="0"/>
              <a:t>ABPM is an extremely useful tool for evaluating and managing hypertension in appropriate patient populations, but it does have limitations. </a:t>
            </a:r>
          </a:p>
          <a:p>
            <a:r>
              <a:rPr lang="en-US" dirty="0" smtClean="0"/>
              <a:t>Not every patient will tolerate APBM, including younger children (although there are reports of successful ABPM in toddlers 18 mo old) and some children with developmental delay.</a:t>
            </a:r>
          </a:p>
          <a:p>
            <a:r>
              <a:rPr lang="en-US" dirty="0" smtClean="0"/>
              <a:t> Nonetheless, it is feasible to perform ABPM in children ≥6-7 yr. </a:t>
            </a:r>
          </a:p>
          <a:p>
            <a:r>
              <a:rPr lang="en-US" dirty="0" smtClean="0"/>
              <a:t>The most accepted normative data come from the German Working Group on Pediatric Hypertension.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5768997"/>
          </a:xfrm>
        </p:spPr>
        <p:txBody>
          <a:bodyPr>
            <a:normAutofit lnSpcReduction="10000"/>
          </a:bodyPr>
          <a:lstStyle/>
          <a:p>
            <a:pPr>
              <a:buNone/>
            </a:pPr>
            <a:r>
              <a:rPr lang="en-US" dirty="0" smtClean="0"/>
              <a:t>However, there are concerns with this dataset:</a:t>
            </a:r>
          </a:p>
          <a:p>
            <a:pPr>
              <a:buNone/>
            </a:pPr>
            <a:r>
              <a:rPr lang="en-US" dirty="0" smtClean="0"/>
              <a:t>(1) it includes only central European Caucasian children and thus might not be generalizable to other ethnicities;</a:t>
            </a:r>
          </a:p>
          <a:p>
            <a:pPr>
              <a:buNone/>
            </a:pPr>
            <a:r>
              <a:rPr lang="en-US" dirty="0" smtClean="0"/>
              <a:t>(2) there were relatively few shorter children included, which may limit its application to patients with chronic diseases such as CKD; and </a:t>
            </a:r>
          </a:p>
          <a:p>
            <a:pPr>
              <a:buNone/>
            </a:pPr>
            <a:r>
              <a:rPr lang="en-US" dirty="0" smtClean="0"/>
              <a:t>(3) there was very little variability in DBP values, which is not consistent with data from other BP measurement techniques showing that DBP varies with both age and height.</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6215106"/>
          </a:xfrm>
        </p:spPr>
        <p:txBody>
          <a:bodyPr>
            <a:normAutofit lnSpcReduction="10000"/>
          </a:bodyPr>
          <a:lstStyle/>
          <a:p>
            <a:pPr>
              <a:buNone/>
            </a:pPr>
            <a:r>
              <a:rPr lang="en-US" b="1" dirty="0" smtClean="0"/>
              <a:t>Etiology and </a:t>
            </a:r>
            <a:r>
              <a:rPr lang="en-US" b="1" dirty="0" err="1" smtClean="0"/>
              <a:t>Pathophysiology</a:t>
            </a:r>
            <a:endParaRPr lang="en-US" b="1" dirty="0" smtClean="0"/>
          </a:p>
          <a:p>
            <a:r>
              <a:rPr lang="en-US" dirty="0" smtClean="0"/>
              <a:t>Blood pressure is the product of cardiac output (CO) and peripheral vascular resistance (PVR). </a:t>
            </a:r>
          </a:p>
          <a:p>
            <a:r>
              <a:rPr lang="en-US" dirty="0" smtClean="0"/>
              <a:t>An increase in either CO or PVR results in an increase in BP; if either of these factors increases while the other decreases, BP may not increase. </a:t>
            </a:r>
          </a:p>
          <a:p>
            <a:r>
              <a:rPr lang="en-US" dirty="0" smtClean="0"/>
              <a:t>When hypertension is the result of another disease process, it is referred to as </a:t>
            </a:r>
            <a:r>
              <a:rPr lang="en-US" i="1" dirty="0" smtClean="0"/>
              <a:t>secondary hypertension. </a:t>
            </a:r>
          </a:p>
          <a:p>
            <a:r>
              <a:rPr lang="en-US" i="1" dirty="0" smtClean="0"/>
              <a:t>When no identifiable cause can be found, </a:t>
            </a:r>
            <a:r>
              <a:rPr lang="en-US" dirty="0" smtClean="0"/>
              <a:t>it is referred to as </a:t>
            </a:r>
            <a:r>
              <a:rPr lang="en-US" i="1" dirty="0" smtClean="0"/>
              <a:t>primary hypertension.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descr="Pathophysiology of Hypertension and Hypertension Manag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2" name="AutoShape 4" descr="Pathophysiology of Hypertension and Hypertension Manag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4" name="AutoShape 6" descr="Pathophysiology of Hypertension and Hypertension Manag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3736" name="Picture 8" descr="CV Pharmacology | Systemic Hypertension&lt;sup&gt; cont.&lt;/sup&gt;"/>
          <p:cNvPicPr>
            <a:picLocks noChangeAspect="1" noChangeArrowheads="1"/>
          </p:cNvPicPr>
          <p:nvPr/>
        </p:nvPicPr>
        <p:blipFill>
          <a:blip r:embed="rId2"/>
          <a:srcRect/>
          <a:stretch>
            <a:fillRect/>
          </a:stretch>
        </p:blipFill>
        <p:spPr bwMode="auto">
          <a:xfrm>
            <a:off x="155574" y="214290"/>
            <a:ext cx="8702706" cy="642942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6429420"/>
          </a:xfrm>
        </p:spPr>
        <p:txBody>
          <a:bodyPr>
            <a:normAutofit fontScale="85000" lnSpcReduction="20000"/>
          </a:bodyPr>
          <a:lstStyle/>
          <a:p>
            <a:pPr>
              <a:buNone/>
            </a:pPr>
            <a:r>
              <a:rPr lang="en-US" b="1" dirty="0" smtClean="0"/>
              <a:t>Secondary hypertension is most common in infants and younger children.</a:t>
            </a:r>
          </a:p>
          <a:p>
            <a:r>
              <a:rPr lang="en-US" b="1" dirty="0" smtClean="0"/>
              <a:t> It </a:t>
            </a:r>
            <a:r>
              <a:rPr lang="en-US" dirty="0" smtClean="0"/>
              <a:t>is most often caused by renal abnormalities; additional etiologies include cardiovascular disease and </a:t>
            </a:r>
            <a:r>
              <a:rPr lang="en-US" dirty="0" err="1" smtClean="0"/>
              <a:t>endocrinopathies</a:t>
            </a:r>
            <a:r>
              <a:rPr lang="en-US" dirty="0" smtClean="0"/>
              <a:t>. </a:t>
            </a:r>
          </a:p>
          <a:p>
            <a:r>
              <a:rPr lang="en-US" dirty="0" smtClean="0"/>
              <a:t>Younger age, severely elevated BP, and symptomatic hypertension make a secondary cause of hypertension more likely.</a:t>
            </a:r>
          </a:p>
          <a:p>
            <a:r>
              <a:rPr lang="en-US" dirty="0" smtClean="0"/>
              <a:t> Many childhood diseases can be responsible for </a:t>
            </a:r>
            <a:r>
              <a:rPr lang="en-US" i="1" dirty="0" smtClean="0"/>
              <a:t>chronic hypertension </a:t>
            </a:r>
            <a:r>
              <a:rPr lang="en-US" dirty="0" smtClean="0"/>
              <a:t> or </a:t>
            </a:r>
            <a:r>
              <a:rPr lang="en-US" i="1" dirty="0" smtClean="0"/>
              <a:t>acute/intermittent hypertension . The most likely </a:t>
            </a:r>
            <a:r>
              <a:rPr lang="en-US" dirty="0" smtClean="0"/>
              <a:t>cause varies with age. </a:t>
            </a:r>
          </a:p>
          <a:p>
            <a:r>
              <a:rPr lang="en-US" dirty="0" smtClean="0"/>
              <a:t>Hypertension in the premature infant is sometimes associated with umbilical artery catheterization, renal artery thrombosis, or </a:t>
            </a:r>
            <a:r>
              <a:rPr lang="en-US" dirty="0" err="1" smtClean="0"/>
              <a:t>bronchopulmonary</a:t>
            </a:r>
            <a:r>
              <a:rPr lang="en-US" dirty="0" smtClean="0"/>
              <a:t> dysplasia. </a:t>
            </a:r>
          </a:p>
          <a:p>
            <a:r>
              <a:rPr lang="en-US" dirty="0" smtClean="0"/>
              <a:t>Hypertension during early childhood may be caused by renal disease, coarctation of the aorta, endocrine disorders, or medications.</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Systemic Hypertension in Dogs &amp; Cats | Today's Veterinary Practice"/>
          <p:cNvPicPr>
            <a:picLocks noChangeAspect="1" noChangeArrowheads="1"/>
          </p:cNvPicPr>
          <p:nvPr/>
        </p:nvPicPr>
        <p:blipFill>
          <a:blip r:embed="rId2"/>
          <a:srcRect/>
          <a:stretch>
            <a:fillRect/>
          </a:stretch>
        </p:blipFill>
        <p:spPr bwMode="auto">
          <a:xfrm>
            <a:off x="155574" y="785794"/>
            <a:ext cx="8631268" cy="542928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5840435"/>
          </a:xfrm>
        </p:spPr>
        <p:txBody>
          <a:bodyPr>
            <a:normAutofit fontScale="77500" lnSpcReduction="20000"/>
          </a:bodyPr>
          <a:lstStyle/>
          <a:p>
            <a:pPr>
              <a:buNone/>
            </a:pPr>
            <a:r>
              <a:rPr lang="en-US" b="1" dirty="0" smtClean="0"/>
              <a:t>Conditions Associated With Chronic Hypertension in Children</a:t>
            </a:r>
          </a:p>
          <a:p>
            <a:pPr>
              <a:buNone/>
            </a:pPr>
            <a:r>
              <a:rPr lang="en-US" b="1" dirty="0" smtClean="0"/>
              <a:t>Renal</a:t>
            </a:r>
          </a:p>
          <a:p>
            <a:r>
              <a:rPr lang="en-US" dirty="0" smtClean="0"/>
              <a:t>Recurrent </a:t>
            </a:r>
            <a:r>
              <a:rPr lang="en-US" dirty="0" err="1" smtClean="0"/>
              <a:t>pyelonephritis</a:t>
            </a:r>
            <a:r>
              <a:rPr lang="en-US" dirty="0" smtClean="0"/>
              <a:t>/renal scarring</a:t>
            </a:r>
          </a:p>
          <a:p>
            <a:r>
              <a:rPr lang="en-US" dirty="0" smtClean="0"/>
              <a:t>Chronic </a:t>
            </a:r>
            <a:r>
              <a:rPr lang="en-US" dirty="0" err="1" smtClean="0"/>
              <a:t>glomerulonephritis</a:t>
            </a:r>
            <a:endParaRPr lang="en-US" dirty="0" smtClean="0"/>
          </a:p>
          <a:p>
            <a:r>
              <a:rPr lang="en-US" dirty="0" smtClean="0"/>
              <a:t>Prematurity</a:t>
            </a:r>
          </a:p>
          <a:p>
            <a:r>
              <a:rPr lang="en-US" dirty="0" smtClean="0"/>
              <a:t>Congenital dysplastic kidney</a:t>
            </a:r>
          </a:p>
          <a:p>
            <a:r>
              <a:rPr lang="en-US" dirty="0" smtClean="0"/>
              <a:t>Polycystic kidney disease</a:t>
            </a:r>
          </a:p>
          <a:p>
            <a:r>
              <a:rPr lang="en-US" dirty="0" err="1" smtClean="0"/>
              <a:t>Vesicoureteral</a:t>
            </a:r>
            <a:r>
              <a:rPr lang="en-US" dirty="0" smtClean="0"/>
              <a:t> reflux nephropathy</a:t>
            </a:r>
          </a:p>
          <a:p>
            <a:r>
              <a:rPr lang="en-US" dirty="0" smtClean="0"/>
              <a:t>Segmental </a:t>
            </a:r>
            <a:r>
              <a:rPr lang="en-US" dirty="0" err="1" smtClean="0"/>
              <a:t>hypoplasia</a:t>
            </a:r>
            <a:r>
              <a:rPr lang="en-US" dirty="0" smtClean="0"/>
              <a:t> (Ask-</a:t>
            </a:r>
            <a:r>
              <a:rPr lang="en-US" dirty="0" err="1" smtClean="0"/>
              <a:t>Upmark</a:t>
            </a:r>
            <a:r>
              <a:rPr lang="en-US" dirty="0" smtClean="0"/>
              <a:t> kidney)</a:t>
            </a:r>
          </a:p>
          <a:p>
            <a:r>
              <a:rPr lang="en-US" dirty="0" smtClean="0"/>
              <a:t>Obstructive kidney disease</a:t>
            </a:r>
          </a:p>
          <a:p>
            <a:r>
              <a:rPr lang="en-US" dirty="0" smtClean="0"/>
              <a:t>Renal tumors</a:t>
            </a:r>
          </a:p>
          <a:p>
            <a:r>
              <a:rPr lang="en-US" dirty="0" smtClean="0"/>
              <a:t>Renal trauma</a:t>
            </a:r>
          </a:p>
          <a:p>
            <a:r>
              <a:rPr lang="en-US" dirty="0" smtClean="0"/>
              <a:t>Systemic lupus </a:t>
            </a:r>
            <a:r>
              <a:rPr lang="en-US" dirty="0" err="1" smtClean="0"/>
              <a:t>erythematosus</a:t>
            </a:r>
            <a:r>
              <a:rPr lang="en-US" dirty="0" smtClean="0"/>
              <a:t> (other connective tissue diseases)</a:t>
            </a:r>
            <a:endParaRPr lang="en-US" b="1"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229600" cy="5911873"/>
          </a:xfrm>
        </p:spPr>
        <p:txBody>
          <a:bodyPr>
            <a:normAutofit fontScale="85000" lnSpcReduction="20000"/>
          </a:bodyPr>
          <a:lstStyle/>
          <a:p>
            <a:pPr>
              <a:buNone/>
            </a:pPr>
            <a:r>
              <a:rPr lang="en-US" b="1" dirty="0" smtClean="0"/>
              <a:t>Vascular</a:t>
            </a:r>
          </a:p>
          <a:p>
            <a:r>
              <a:rPr lang="en-US" dirty="0" smtClean="0"/>
              <a:t>Coarctation of thoracic or abdominal aorta</a:t>
            </a:r>
          </a:p>
          <a:p>
            <a:r>
              <a:rPr lang="en-US" dirty="0" smtClean="0"/>
              <a:t>Renal artery lesions (</a:t>
            </a:r>
            <a:r>
              <a:rPr lang="en-US" dirty="0" err="1" smtClean="0"/>
              <a:t>stenosis</a:t>
            </a:r>
            <a:r>
              <a:rPr lang="en-US" dirty="0" smtClean="0"/>
              <a:t>, </a:t>
            </a:r>
            <a:r>
              <a:rPr lang="en-US" dirty="0" err="1" smtClean="0"/>
              <a:t>fibromuscular</a:t>
            </a:r>
            <a:r>
              <a:rPr lang="en-US" dirty="0" smtClean="0"/>
              <a:t> dysplasia, thrombosis,</a:t>
            </a:r>
          </a:p>
          <a:p>
            <a:r>
              <a:rPr lang="en-US" dirty="0" smtClean="0"/>
              <a:t>aneurysm)</a:t>
            </a:r>
          </a:p>
          <a:p>
            <a:r>
              <a:rPr lang="en-US" dirty="0" smtClean="0"/>
              <a:t>Umbilical artery catheterization with thrombus formation</a:t>
            </a:r>
          </a:p>
          <a:p>
            <a:r>
              <a:rPr lang="en-US" dirty="0" smtClean="0"/>
              <a:t>Neurofibromatosis (intrinsic or extrinsic narrowing for vascular lumen)</a:t>
            </a:r>
          </a:p>
          <a:p>
            <a:r>
              <a:rPr lang="en-US" dirty="0" smtClean="0"/>
              <a:t>Renal vein thrombosis</a:t>
            </a:r>
          </a:p>
          <a:p>
            <a:r>
              <a:rPr lang="en-US" dirty="0" err="1" smtClean="0"/>
              <a:t>Vasculitis</a:t>
            </a:r>
            <a:r>
              <a:rPr lang="en-US" dirty="0" smtClean="0"/>
              <a:t> (ANCA associated, </a:t>
            </a:r>
            <a:r>
              <a:rPr lang="en-US" dirty="0" err="1" smtClean="0"/>
              <a:t>polyarteritis</a:t>
            </a:r>
            <a:r>
              <a:rPr lang="en-US" dirty="0" smtClean="0"/>
              <a:t> </a:t>
            </a:r>
            <a:r>
              <a:rPr lang="en-US" dirty="0" err="1" smtClean="0"/>
              <a:t>nodosa</a:t>
            </a:r>
            <a:r>
              <a:rPr lang="en-US" dirty="0" smtClean="0"/>
              <a:t>, </a:t>
            </a:r>
            <a:r>
              <a:rPr lang="en-US" dirty="0" err="1" smtClean="0"/>
              <a:t>Takayasu</a:t>
            </a:r>
            <a:r>
              <a:rPr lang="en-US" dirty="0" smtClean="0"/>
              <a:t> </a:t>
            </a:r>
            <a:r>
              <a:rPr lang="en-US" dirty="0" err="1" smtClean="0"/>
              <a:t>arteritis</a:t>
            </a:r>
            <a:r>
              <a:rPr lang="en-US" dirty="0" smtClean="0"/>
              <a:t>)</a:t>
            </a:r>
          </a:p>
          <a:p>
            <a:r>
              <a:rPr lang="en-US" dirty="0" err="1" smtClean="0"/>
              <a:t>Arteriovenous</a:t>
            </a:r>
            <a:r>
              <a:rPr lang="en-US" dirty="0" smtClean="0"/>
              <a:t> shunt</a:t>
            </a:r>
          </a:p>
          <a:p>
            <a:r>
              <a:rPr lang="en-US" dirty="0" smtClean="0"/>
              <a:t>Williams-</a:t>
            </a:r>
            <a:r>
              <a:rPr lang="en-US" dirty="0" err="1" smtClean="0"/>
              <a:t>Beuren</a:t>
            </a:r>
            <a:r>
              <a:rPr lang="en-US" dirty="0" smtClean="0"/>
              <a:t> syndrome</a:t>
            </a:r>
          </a:p>
          <a:p>
            <a:r>
              <a:rPr lang="en-US" dirty="0" err="1" smtClean="0"/>
              <a:t>Moyamoya</a:t>
            </a:r>
            <a:r>
              <a:rPr lang="en-US" dirty="0" smtClean="0"/>
              <a:t> disease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5768997"/>
          </a:xfrm>
        </p:spPr>
        <p:txBody>
          <a:bodyPr>
            <a:normAutofit fontScale="70000" lnSpcReduction="20000"/>
          </a:bodyPr>
          <a:lstStyle/>
          <a:p>
            <a:pPr>
              <a:buNone/>
            </a:pPr>
            <a:r>
              <a:rPr lang="en-US" b="1" dirty="0" smtClean="0"/>
              <a:t>Endocrine</a:t>
            </a:r>
          </a:p>
          <a:p>
            <a:r>
              <a:rPr lang="en-US" dirty="0" smtClean="0"/>
              <a:t>Hyperthyroidism</a:t>
            </a:r>
          </a:p>
          <a:p>
            <a:r>
              <a:rPr lang="en-US" dirty="0" smtClean="0"/>
              <a:t>Congenital adrenal hyperplasia (11</a:t>
            </a:r>
            <a:r>
              <a:rPr lang="el-GR" dirty="0" smtClean="0"/>
              <a:t>β-</a:t>
            </a:r>
            <a:r>
              <a:rPr lang="en-US" dirty="0" err="1" smtClean="0"/>
              <a:t>hydroxylase</a:t>
            </a:r>
            <a:r>
              <a:rPr lang="en-US" dirty="0" smtClean="0"/>
              <a:t> and 17-hydroxylase</a:t>
            </a:r>
          </a:p>
          <a:p>
            <a:r>
              <a:rPr lang="en-US" dirty="0" smtClean="0"/>
              <a:t>defect)</a:t>
            </a:r>
          </a:p>
          <a:p>
            <a:r>
              <a:rPr lang="en-US" dirty="0" smtClean="0"/>
              <a:t>Cushing syndrome</a:t>
            </a:r>
          </a:p>
          <a:p>
            <a:r>
              <a:rPr lang="en-US" dirty="0" smtClean="0"/>
              <a:t>Primary </a:t>
            </a:r>
            <a:r>
              <a:rPr lang="en-US" dirty="0" err="1" smtClean="0"/>
              <a:t>hyperaldosteronism</a:t>
            </a:r>
            <a:endParaRPr lang="en-US" dirty="0" smtClean="0"/>
          </a:p>
          <a:p>
            <a:r>
              <a:rPr lang="en-US" dirty="0" smtClean="0"/>
              <a:t>Apparent </a:t>
            </a:r>
            <a:r>
              <a:rPr lang="en-US" dirty="0" err="1" smtClean="0"/>
              <a:t>mineralocorticoid</a:t>
            </a:r>
            <a:r>
              <a:rPr lang="en-US" dirty="0" smtClean="0"/>
              <a:t> excess</a:t>
            </a:r>
          </a:p>
          <a:p>
            <a:r>
              <a:rPr lang="en-US" dirty="0" err="1" smtClean="0"/>
              <a:t>Glucocorticoid</a:t>
            </a:r>
            <a:r>
              <a:rPr lang="en-US" dirty="0" smtClean="0"/>
              <a:t> remedial </a:t>
            </a:r>
            <a:r>
              <a:rPr lang="en-US" dirty="0" err="1" smtClean="0"/>
              <a:t>aldosteronism</a:t>
            </a:r>
            <a:r>
              <a:rPr lang="en-US" dirty="0" smtClean="0"/>
              <a:t> (familial </a:t>
            </a:r>
            <a:r>
              <a:rPr lang="en-US" dirty="0" err="1" smtClean="0"/>
              <a:t>aldosteronism</a:t>
            </a:r>
            <a:r>
              <a:rPr lang="en-US" dirty="0" smtClean="0"/>
              <a:t> type 1)</a:t>
            </a:r>
          </a:p>
          <a:p>
            <a:r>
              <a:rPr lang="en-US" dirty="0" err="1" smtClean="0"/>
              <a:t>Glucocorticoid</a:t>
            </a:r>
            <a:r>
              <a:rPr lang="en-US" dirty="0" smtClean="0"/>
              <a:t> resistance (</a:t>
            </a:r>
            <a:r>
              <a:rPr lang="en-US" dirty="0" err="1" smtClean="0"/>
              <a:t>Chrousos</a:t>
            </a:r>
            <a:r>
              <a:rPr lang="en-US" dirty="0" smtClean="0"/>
              <a:t> syndrome)</a:t>
            </a:r>
          </a:p>
          <a:p>
            <a:r>
              <a:rPr lang="en-US" dirty="0" err="1" smtClean="0"/>
              <a:t>Pseudohypoaldosteronism</a:t>
            </a:r>
            <a:r>
              <a:rPr lang="en-US" dirty="0" smtClean="0"/>
              <a:t> type 2 (Gordon syndrome) </a:t>
            </a:r>
            <a:r>
              <a:rPr lang="en-US" dirty="0" err="1" smtClean="0"/>
              <a:t>Pheochromocytoma</a:t>
            </a:r>
            <a:endParaRPr lang="en-US" dirty="0" smtClean="0"/>
          </a:p>
          <a:p>
            <a:r>
              <a:rPr lang="en-US" dirty="0" smtClean="0"/>
              <a:t>Other neural crest tumors (</a:t>
            </a:r>
            <a:r>
              <a:rPr lang="en-US" dirty="0" err="1" smtClean="0"/>
              <a:t>neuroblastoma</a:t>
            </a:r>
            <a:r>
              <a:rPr lang="en-US" dirty="0" smtClean="0"/>
              <a:t>, </a:t>
            </a:r>
            <a:r>
              <a:rPr lang="en-US" dirty="0" err="1" smtClean="0"/>
              <a:t>ganglioneuroblastoma</a:t>
            </a:r>
            <a:r>
              <a:rPr lang="en-US" dirty="0" smtClean="0"/>
              <a:t>,</a:t>
            </a:r>
          </a:p>
          <a:p>
            <a:r>
              <a:rPr lang="en-US" dirty="0" err="1" smtClean="0"/>
              <a:t>ganglioneuroma</a:t>
            </a:r>
            <a:r>
              <a:rPr lang="en-US" dirty="0" smtClean="0"/>
              <a:t>)</a:t>
            </a:r>
          </a:p>
          <a:p>
            <a:r>
              <a:rPr lang="en-US" dirty="0" err="1" smtClean="0"/>
              <a:t>Liddle</a:t>
            </a:r>
            <a:r>
              <a:rPr lang="en-US" dirty="0" smtClean="0"/>
              <a:t> syndrome</a:t>
            </a:r>
          </a:p>
          <a:p>
            <a:r>
              <a:rPr lang="en-US" dirty="0" smtClean="0"/>
              <a:t>Geller syndrome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Blood Pressure"/>
          <p:cNvPicPr>
            <a:picLocks noChangeAspect="1" noChangeArrowheads="1"/>
          </p:cNvPicPr>
          <p:nvPr/>
        </p:nvPicPr>
        <p:blipFill>
          <a:blip r:embed="rId2"/>
          <a:srcRect/>
          <a:stretch>
            <a:fillRect/>
          </a:stretch>
        </p:blipFill>
        <p:spPr bwMode="auto">
          <a:xfrm>
            <a:off x="155574" y="214290"/>
            <a:ext cx="8559829" cy="614366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29600" cy="5697559"/>
          </a:xfrm>
        </p:spPr>
        <p:txBody>
          <a:bodyPr/>
          <a:lstStyle/>
          <a:p>
            <a:pPr>
              <a:buNone/>
            </a:pPr>
            <a:r>
              <a:rPr lang="en-US" b="1" dirty="0" smtClean="0"/>
              <a:t>Central Nervous System</a:t>
            </a:r>
          </a:p>
          <a:p>
            <a:r>
              <a:rPr lang="en-US" dirty="0" smtClean="0"/>
              <a:t>Intracranial mass</a:t>
            </a:r>
          </a:p>
          <a:p>
            <a:r>
              <a:rPr lang="en-US" dirty="0" smtClean="0"/>
              <a:t>Hemorrhage</a:t>
            </a:r>
          </a:p>
          <a:p>
            <a:r>
              <a:rPr lang="en-US" dirty="0" smtClean="0"/>
              <a:t>Residual following brain injury</a:t>
            </a:r>
          </a:p>
          <a:p>
            <a:r>
              <a:rPr lang="en-US" dirty="0" smtClean="0"/>
              <a:t>Quadriplegia (</a:t>
            </a:r>
            <a:r>
              <a:rPr lang="en-US" dirty="0" err="1" smtClean="0"/>
              <a:t>dysautonomia</a:t>
            </a:r>
            <a:r>
              <a:rPr lang="en-US" dirty="0" smtClean="0"/>
              <a:t>)</a:t>
            </a:r>
          </a:p>
          <a:p>
            <a:r>
              <a:rPr lang="en-US" dirty="0" smtClean="0"/>
              <a:t>Sleep disordered breathing</a:t>
            </a:r>
          </a:p>
          <a:p>
            <a:r>
              <a:rPr lang="en-US" dirty="0" smtClean="0"/>
              <a:t>ANCA, </a:t>
            </a:r>
            <a:r>
              <a:rPr lang="en-US" dirty="0" err="1" smtClean="0"/>
              <a:t>Antineutrophil</a:t>
            </a:r>
            <a:r>
              <a:rPr lang="en-US" dirty="0" smtClean="0"/>
              <a:t> </a:t>
            </a:r>
            <a:r>
              <a:rPr lang="en-US" dirty="0" err="1" smtClean="0"/>
              <a:t>cytoplasmic</a:t>
            </a:r>
            <a:r>
              <a:rPr lang="en-US" dirty="0" smtClean="0"/>
              <a:t> antibody.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29600" cy="6072230"/>
          </a:xfrm>
        </p:spPr>
        <p:txBody>
          <a:bodyPr>
            <a:normAutofit fontScale="92500" lnSpcReduction="20000"/>
          </a:bodyPr>
          <a:lstStyle/>
          <a:p>
            <a:pPr>
              <a:buNone/>
            </a:pPr>
            <a:r>
              <a:rPr lang="en-US" b="1" dirty="0" smtClean="0"/>
              <a:t>Conditions Associated With Transient or Intermittent Hypertension in Children</a:t>
            </a:r>
          </a:p>
          <a:p>
            <a:pPr>
              <a:buNone/>
            </a:pPr>
            <a:r>
              <a:rPr lang="en-US" b="1" dirty="0" smtClean="0"/>
              <a:t>Renal</a:t>
            </a:r>
          </a:p>
          <a:p>
            <a:r>
              <a:rPr lang="en-US" dirty="0" smtClean="0"/>
              <a:t>Acute </a:t>
            </a:r>
            <a:r>
              <a:rPr lang="en-US" dirty="0" err="1" smtClean="0"/>
              <a:t>postinfectious</a:t>
            </a:r>
            <a:r>
              <a:rPr lang="en-US" dirty="0" smtClean="0"/>
              <a:t> </a:t>
            </a:r>
            <a:r>
              <a:rPr lang="en-US" dirty="0" err="1" smtClean="0"/>
              <a:t>glomerulonephritis</a:t>
            </a:r>
            <a:endParaRPr lang="en-US" dirty="0" smtClean="0"/>
          </a:p>
          <a:p>
            <a:r>
              <a:rPr lang="en-US" dirty="0" err="1" smtClean="0"/>
              <a:t>Henoch-Schönlein</a:t>
            </a:r>
            <a:r>
              <a:rPr lang="en-US" dirty="0" smtClean="0"/>
              <a:t> </a:t>
            </a:r>
            <a:r>
              <a:rPr lang="en-US" dirty="0" err="1" smtClean="0"/>
              <a:t>purpura</a:t>
            </a:r>
            <a:r>
              <a:rPr lang="en-US" dirty="0" smtClean="0"/>
              <a:t> with nephritis</a:t>
            </a:r>
          </a:p>
          <a:p>
            <a:r>
              <a:rPr lang="en-US" dirty="0" smtClean="0"/>
              <a:t>Hemolytic-uremic syndrome</a:t>
            </a:r>
          </a:p>
          <a:p>
            <a:r>
              <a:rPr lang="en-US" dirty="0" smtClean="0"/>
              <a:t>Acute kidney injury</a:t>
            </a:r>
          </a:p>
          <a:p>
            <a:r>
              <a:rPr lang="en-US" dirty="0" smtClean="0"/>
              <a:t>After renal transplantation (immediately and during episodes of rejection)</a:t>
            </a:r>
          </a:p>
          <a:p>
            <a:r>
              <a:rPr lang="en-US" dirty="0" err="1" smtClean="0"/>
              <a:t>Hypervolemia</a:t>
            </a:r>
            <a:endParaRPr lang="en-US" dirty="0" smtClean="0"/>
          </a:p>
          <a:p>
            <a:r>
              <a:rPr lang="en-US" dirty="0" err="1" smtClean="0"/>
              <a:t>Pyelonephritis</a:t>
            </a:r>
            <a:endParaRPr lang="en-US" dirty="0" smtClean="0"/>
          </a:p>
          <a:p>
            <a:r>
              <a:rPr lang="en-US" dirty="0" smtClean="0"/>
              <a:t>Renal trauma</a:t>
            </a:r>
          </a:p>
          <a:p>
            <a:r>
              <a:rPr lang="en-US" dirty="0" smtClean="0"/>
              <a:t>Leukemic infiltration of the kidney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29600" cy="5697559"/>
          </a:xfrm>
        </p:spPr>
        <p:txBody>
          <a:bodyPr>
            <a:normAutofit/>
          </a:bodyPr>
          <a:lstStyle/>
          <a:p>
            <a:pPr>
              <a:buNone/>
            </a:pPr>
            <a:r>
              <a:rPr lang="en-US" b="1" dirty="0" smtClean="0"/>
              <a:t>Drugs and Poisons</a:t>
            </a:r>
          </a:p>
          <a:p>
            <a:r>
              <a:rPr lang="en-US" dirty="0" smtClean="0"/>
              <a:t>Cocaine</a:t>
            </a:r>
          </a:p>
          <a:p>
            <a:r>
              <a:rPr lang="en-US" dirty="0" smtClean="0"/>
              <a:t>Oral contraceptives</a:t>
            </a:r>
          </a:p>
          <a:p>
            <a:r>
              <a:rPr lang="en-US" dirty="0" err="1" smtClean="0"/>
              <a:t>Sympathomimetic</a:t>
            </a:r>
            <a:r>
              <a:rPr lang="en-US" dirty="0" smtClean="0"/>
              <a:t> agents</a:t>
            </a:r>
          </a:p>
          <a:p>
            <a:r>
              <a:rPr lang="en-US" dirty="0" smtClean="0"/>
              <a:t>Amphetamines</a:t>
            </a:r>
          </a:p>
          <a:p>
            <a:r>
              <a:rPr lang="en-US" dirty="0" smtClean="0"/>
              <a:t>Phencyclidine</a:t>
            </a:r>
          </a:p>
          <a:p>
            <a:r>
              <a:rPr lang="en-US" dirty="0" smtClean="0"/>
              <a:t>Corticosteroids and </a:t>
            </a:r>
            <a:r>
              <a:rPr lang="en-US" dirty="0" err="1" smtClean="0"/>
              <a:t>adrenocorticotropic</a:t>
            </a:r>
            <a:r>
              <a:rPr lang="en-US" dirty="0" smtClean="0"/>
              <a:t> hormone</a:t>
            </a:r>
          </a:p>
          <a:p>
            <a:r>
              <a:rPr lang="en-US" dirty="0" smtClean="0"/>
              <a:t>Cyclosporine, </a:t>
            </a:r>
            <a:r>
              <a:rPr lang="en-US" dirty="0" err="1" smtClean="0"/>
              <a:t>sirolimus</a:t>
            </a:r>
            <a:r>
              <a:rPr lang="en-US" dirty="0" smtClean="0"/>
              <a:t>, or </a:t>
            </a:r>
            <a:r>
              <a:rPr lang="en-US" dirty="0" err="1" smtClean="0"/>
              <a:t>tacrolimus</a:t>
            </a:r>
            <a:r>
              <a:rPr lang="en-US" dirty="0" smtClean="0"/>
              <a:t> treatment after transplantation</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8229600" cy="5483245"/>
          </a:xfrm>
        </p:spPr>
        <p:txBody>
          <a:bodyPr>
            <a:normAutofit fontScale="92500" lnSpcReduction="20000"/>
          </a:bodyPr>
          <a:lstStyle/>
          <a:p>
            <a:pPr>
              <a:buNone/>
            </a:pPr>
            <a:r>
              <a:rPr lang="en-US" b="1" dirty="0" smtClean="0"/>
              <a:t>Central and Autonomic Nervous System</a:t>
            </a:r>
          </a:p>
          <a:p>
            <a:r>
              <a:rPr lang="en-US" dirty="0" smtClean="0"/>
              <a:t>Increased intracranial pressure</a:t>
            </a:r>
          </a:p>
          <a:p>
            <a:r>
              <a:rPr lang="en-US" dirty="0" err="1" smtClean="0"/>
              <a:t>Guillain-Barré</a:t>
            </a:r>
            <a:r>
              <a:rPr lang="en-US" dirty="0" smtClean="0"/>
              <a:t> syndrome</a:t>
            </a:r>
          </a:p>
          <a:p>
            <a:r>
              <a:rPr lang="en-US" dirty="0" smtClean="0"/>
              <a:t>Burns</a:t>
            </a:r>
          </a:p>
          <a:p>
            <a:r>
              <a:rPr lang="en-US" dirty="0" smtClean="0"/>
              <a:t>Familial </a:t>
            </a:r>
            <a:r>
              <a:rPr lang="en-US" dirty="0" err="1" smtClean="0"/>
              <a:t>dysautonomia</a:t>
            </a:r>
            <a:endParaRPr lang="en-US" dirty="0" smtClean="0"/>
          </a:p>
          <a:p>
            <a:r>
              <a:rPr lang="en-US" dirty="0" smtClean="0"/>
              <a:t>Stevens-Johnson syndrome</a:t>
            </a:r>
          </a:p>
          <a:p>
            <a:r>
              <a:rPr lang="en-US" dirty="0" smtClean="0"/>
              <a:t>Posterior </a:t>
            </a:r>
            <a:r>
              <a:rPr lang="en-US" dirty="0" err="1" smtClean="0"/>
              <a:t>fossa</a:t>
            </a:r>
            <a:r>
              <a:rPr lang="en-US" dirty="0" smtClean="0"/>
              <a:t> lesions</a:t>
            </a:r>
          </a:p>
          <a:p>
            <a:r>
              <a:rPr lang="en-US" dirty="0" err="1" smtClean="0"/>
              <a:t>Porphyria</a:t>
            </a:r>
            <a:endParaRPr lang="en-US" dirty="0" smtClean="0"/>
          </a:p>
          <a:p>
            <a:r>
              <a:rPr lang="en-US" dirty="0" smtClean="0"/>
              <a:t>Poliomyelitis</a:t>
            </a:r>
          </a:p>
          <a:p>
            <a:r>
              <a:rPr lang="en-US" dirty="0" smtClean="0"/>
              <a:t>Encephalitis</a:t>
            </a:r>
          </a:p>
          <a:p>
            <a:r>
              <a:rPr lang="en-US" dirty="0" smtClean="0"/>
              <a:t>Spinal cord injury (autonomic storm)</a:t>
            </a:r>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fontScale="92500" lnSpcReduction="20000"/>
          </a:bodyPr>
          <a:lstStyle/>
          <a:p>
            <a:pPr>
              <a:buNone/>
            </a:pPr>
            <a:r>
              <a:rPr lang="en-US" b="1" dirty="0" smtClean="0"/>
              <a:t>Miscellaneous</a:t>
            </a:r>
          </a:p>
          <a:p>
            <a:r>
              <a:rPr lang="en-US" dirty="0" smtClean="0"/>
              <a:t>Preeclampsia</a:t>
            </a:r>
          </a:p>
          <a:p>
            <a:r>
              <a:rPr lang="en-US" dirty="0" smtClean="0"/>
              <a:t>Pain, anxiety</a:t>
            </a:r>
          </a:p>
          <a:p>
            <a:r>
              <a:rPr lang="en-US" dirty="0" err="1" smtClean="0"/>
              <a:t>Hypercalcemia</a:t>
            </a:r>
            <a:endParaRPr lang="en-US" dirty="0" smtClean="0"/>
          </a:p>
          <a:p>
            <a:r>
              <a:rPr lang="en-US" dirty="0" smtClean="0"/>
              <a:t>After coarctation repair</a:t>
            </a:r>
          </a:p>
          <a:p>
            <a:r>
              <a:rPr lang="en-US" dirty="0" smtClean="0"/>
              <a:t>White blood cell transfusion</a:t>
            </a:r>
          </a:p>
          <a:p>
            <a:r>
              <a:rPr lang="en-US" dirty="0" smtClean="0"/>
              <a:t>Extracorporeal membrane oxygenation</a:t>
            </a:r>
          </a:p>
          <a:p>
            <a:r>
              <a:rPr lang="en-US" b="1" dirty="0" smtClean="0"/>
              <a:t>Renal disease (e.g., chronic </a:t>
            </a:r>
            <a:r>
              <a:rPr lang="en-US" b="1" dirty="0" err="1" smtClean="0"/>
              <a:t>glomerulonephritis</a:t>
            </a:r>
            <a:r>
              <a:rPr lang="en-US" b="1" dirty="0" smtClean="0"/>
              <a:t>, reflux or obstructive </a:t>
            </a:r>
            <a:r>
              <a:rPr lang="en-US" dirty="0" smtClean="0"/>
              <a:t>nephropathy, hemolytic-uremic syndrome, polycystic kidney disease, congenital anomalies of the kidney and urinary tract) and </a:t>
            </a:r>
            <a:r>
              <a:rPr lang="en-US" b="1" dirty="0" err="1" smtClean="0"/>
              <a:t>renovascular</a:t>
            </a:r>
            <a:r>
              <a:rPr lang="en-US" b="1" dirty="0" smtClean="0"/>
              <a:t> hypertension </a:t>
            </a:r>
            <a:r>
              <a:rPr lang="en-US" dirty="0" smtClean="0"/>
              <a:t>account for approximately 90% of children with secondary hypertension. </a:t>
            </a:r>
          </a:p>
          <a:p>
            <a:r>
              <a:rPr lang="en-US" dirty="0" smtClean="0"/>
              <a:t>Renal </a:t>
            </a:r>
            <a:r>
              <a:rPr lang="en-US" dirty="0" err="1" smtClean="0"/>
              <a:t>parenchymal</a:t>
            </a:r>
            <a:r>
              <a:rPr lang="en-US" dirty="0" smtClean="0"/>
              <a:t> disease and renal artery </a:t>
            </a:r>
            <a:r>
              <a:rPr lang="en-US" dirty="0" err="1" smtClean="0"/>
              <a:t>stenosis</a:t>
            </a:r>
            <a:r>
              <a:rPr lang="en-US" dirty="0" smtClean="0"/>
              <a:t> lead to water and sodium retention thought to be, in part, secondary to increased </a:t>
            </a:r>
            <a:r>
              <a:rPr lang="en-US" dirty="0" err="1" smtClean="0"/>
              <a:t>renin</a:t>
            </a:r>
            <a:r>
              <a:rPr lang="en-US" dirty="0" smtClean="0"/>
              <a:t> secretion.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w should blood pressure be &#10;measured in children? &#10; &#10; "/>
          <p:cNvPicPr>
            <a:picLocks noChangeAspect="1" noChangeArrowheads="1"/>
          </p:cNvPicPr>
          <p:nvPr/>
        </p:nvPicPr>
        <p:blipFill>
          <a:blip r:embed="rId2"/>
          <a:srcRect/>
          <a:stretch>
            <a:fillRect/>
          </a:stretch>
        </p:blipFill>
        <p:spPr bwMode="auto">
          <a:xfrm>
            <a:off x="155574" y="0"/>
            <a:ext cx="8988426"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6572272"/>
          </a:xfrm>
        </p:spPr>
        <p:txBody>
          <a:bodyPr>
            <a:normAutofit fontScale="85000" lnSpcReduction="10000"/>
          </a:bodyPr>
          <a:lstStyle/>
          <a:p>
            <a:r>
              <a:rPr lang="en-US" b="1" dirty="0" err="1" smtClean="0"/>
              <a:t>Adrenocortical</a:t>
            </a:r>
            <a:r>
              <a:rPr lang="en-US" b="1" dirty="0" smtClean="0"/>
              <a:t> disorders (e.g., </a:t>
            </a:r>
            <a:r>
              <a:rPr lang="en-US" dirty="0" err="1" smtClean="0"/>
              <a:t>aldosterone</a:t>
            </a:r>
            <a:r>
              <a:rPr lang="en-US" dirty="0" smtClean="0"/>
              <a:t>-secreting tumors, sodium-retaining congenital adrenal hyperplasia, Cushing syndrome) may produce hypertension in patients with increased </a:t>
            </a:r>
            <a:r>
              <a:rPr lang="en-US" dirty="0" err="1" smtClean="0"/>
              <a:t>mineralocorticoid</a:t>
            </a:r>
            <a:r>
              <a:rPr lang="en-US" dirty="0" smtClean="0"/>
              <a:t> secretion. </a:t>
            </a:r>
          </a:p>
          <a:p>
            <a:r>
              <a:rPr lang="en-US" dirty="0" smtClean="0"/>
              <a:t>It is important to consider conditions associated with real or apparent </a:t>
            </a:r>
            <a:r>
              <a:rPr lang="en-US" b="1" dirty="0" err="1" smtClean="0"/>
              <a:t>mineralocorticoid</a:t>
            </a:r>
            <a:r>
              <a:rPr lang="en-US" b="1" dirty="0" smtClean="0"/>
              <a:t> excess and thus a </a:t>
            </a:r>
            <a:r>
              <a:rPr lang="en-US" b="1" i="1" dirty="0" smtClean="0"/>
              <a:t>suppressed </a:t>
            </a:r>
            <a:r>
              <a:rPr lang="en-US" b="1" i="1" dirty="0" err="1" smtClean="0"/>
              <a:t>renin</a:t>
            </a:r>
            <a:r>
              <a:rPr lang="en-US" b="1" i="1" dirty="0" smtClean="0"/>
              <a:t> level </a:t>
            </a:r>
            <a:r>
              <a:rPr lang="en-US" dirty="0" smtClean="0"/>
              <a:t>(with or without </a:t>
            </a:r>
            <a:r>
              <a:rPr lang="en-US" dirty="0" err="1" smtClean="0"/>
              <a:t>hypokalemia</a:t>
            </a:r>
            <a:r>
              <a:rPr lang="en-US" dirty="0" smtClean="0"/>
              <a:t>) form of secondary hypertension.</a:t>
            </a:r>
          </a:p>
          <a:p>
            <a:r>
              <a:rPr lang="en-US" b="1" dirty="0" err="1" smtClean="0"/>
              <a:t>Pheochromocytomas</a:t>
            </a:r>
            <a:r>
              <a:rPr lang="en-US" b="1" dirty="0" smtClean="0"/>
              <a:t> are catecholamine-secreting tumors that give rise to </a:t>
            </a:r>
            <a:r>
              <a:rPr lang="en-US" dirty="0" smtClean="0"/>
              <a:t>hypertension because of the cardiac and peripheral vascular effects of epinephrine and </a:t>
            </a:r>
            <a:r>
              <a:rPr lang="en-US" dirty="0" err="1" smtClean="0"/>
              <a:t>norepinephrine</a:t>
            </a:r>
            <a:r>
              <a:rPr lang="en-US" dirty="0" smtClean="0"/>
              <a:t>. </a:t>
            </a:r>
          </a:p>
          <a:p>
            <a:r>
              <a:rPr lang="en-US" dirty="0" smtClean="0"/>
              <a:t>Children with </a:t>
            </a:r>
            <a:r>
              <a:rPr lang="en-US" dirty="0" err="1" smtClean="0"/>
              <a:t>pheochromocytoma</a:t>
            </a:r>
            <a:r>
              <a:rPr lang="en-US" dirty="0" smtClean="0"/>
              <a:t> usually have sustained rather than intermittent or exercise-induced hypertension.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6357982"/>
          </a:xfrm>
        </p:spPr>
        <p:txBody>
          <a:bodyPr>
            <a:normAutofit/>
          </a:bodyPr>
          <a:lstStyle/>
          <a:p>
            <a:r>
              <a:rPr lang="en-US" dirty="0" err="1" smtClean="0"/>
              <a:t>Pheochromocytoma</a:t>
            </a:r>
            <a:r>
              <a:rPr lang="en-US" dirty="0" smtClean="0"/>
              <a:t> develops in approximately 5% of patients with neurofibromatosis and can also be seen in certain genetic disorders such as von </a:t>
            </a:r>
            <a:r>
              <a:rPr lang="en-US" dirty="0" err="1" smtClean="0"/>
              <a:t>Hippel–Lindau</a:t>
            </a:r>
            <a:r>
              <a:rPr lang="en-US" dirty="0" smtClean="0"/>
              <a:t> disease.</a:t>
            </a:r>
          </a:p>
          <a:p>
            <a:r>
              <a:rPr lang="en-US" dirty="0" smtClean="0"/>
              <a:t>Rarely, secondary hypertension can be caused by </a:t>
            </a:r>
            <a:r>
              <a:rPr lang="en-US" b="1" dirty="0" err="1" smtClean="0"/>
              <a:t>pseudohyperaldosteronism</a:t>
            </a:r>
            <a:r>
              <a:rPr lang="en-US" b="1" dirty="0" smtClean="0"/>
              <a:t> , which leads to elevated BP in the face of a </a:t>
            </a:r>
            <a:r>
              <a:rPr lang="en-US" dirty="0" smtClean="0"/>
              <a:t>suppressed </a:t>
            </a:r>
            <a:r>
              <a:rPr lang="en-US" dirty="0" err="1" smtClean="0"/>
              <a:t>renin</a:t>
            </a:r>
            <a:r>
              <a:rPr lang="en-US" dirty="0" smtClean="0"/>
              <a:t> level. </a:t>
            </a:r>
          </a:p>
          <a:p>
            <a:r>
              <a:rPr lang="en-US" dirty="0" smtClean="0"/>
              <a:t>Such disorders include </a:t>
            </a:r>
            <a:r>
              <a:rPr lang="en-US" dirty="0" err="1" smtClean="0"/>
              <a:t>Liddle</a:t>
            </a:r>
            <a:r>
              <a:rPr lang="en-US" dirty="0" smtClean="0"/>
              <a:t> syndrome, apparent </a:t>
            </a:r>
            <a:r>
              <a:rPr lang="en-US" dirty="0" err="1" smtClean="0"/>
              <a:t>mineralocorticoid</a:t>
            </a:r>
            <a:r>
              <a:rPr lang="en-US" dirty="0" smtClean="0"/>
              <a:t> excess, and </a:t>
            </a:r>
            <a:r>
              <a:rPr lang="en-US" dirty="0" err="1" smtClean="0"/>
              <a:t>glucocorticoid</a:t>
            </a:r>
            <a:r>
              <a:rPr lang="en-US" dirty="0" smtClean="0"/>
              <a:t>-remediable </a:t>
            </a:r>
            <a:r>
              <a:rPr lang="en-US" dirty="0" err="1" smtClean="0"/>
              <a:t>aldosteronism</a:t>
            </a:r>
            <a:r>
              <a:rPr lang="en-US" dirty="0" smtClean="0"/>
              <a:t>.</a:t>
            </a:r>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6643710"/>
          </a:xfrm>
        </p:spPr>
        <p:txBody>
          <a:bodyPr>
            <a:normAutofit fontScale="85000" lnSpcReduction="20000"/>
          </a:bodyPr>
          <a:lstStyle/>
          <a:p>
            <a:endParaRPr lang="en-US" b="1" dirty="0" smtClean="0"/>
          </a:p>
          <a:p>
            <a:r>
              <a:rPr lang="en-US" dirty="0" smtClean="0"/>
              <a:t>Altered sympathetic tone can be responsible for acute or intermittent elevation of BP in children with </a:t>
            </a:r>
            <a:r>
              <a:rPr lang="en-US" dirty="0" err="1" smtClean="0"/>
              <a:t>Guillain-Barré</a:t>
            </a:r>
            <a:r>
              <a:rPr lang="en-US" dirty="0" smtClean="0"/>
              <a:t> syndrome, poliomyelitis, burns, and Stevens- Johnson syndrome.</a:t>
            </a:r>
          </a:p>
          <a:p>
            <a:r>
              <a:rPr lang="en-US" dirty="0" smtClean="0"/>
              <a:t> Intracranial lesions also affect sympathetic outflow from the central nervous system.</a:t>
            </a:r>
            <a:endParaRPr lang="en-US" b="1" dirty="0" smtClean="0"/>
          </a:p>
          <a:p>
            <a:r>
              <a:rPr lang="en-US" b="1" dirty="0" smtClean="0"/>
              <a:t>Coarctation of the aorta must always be considered. </a:t>
            </a:r>
          </a:p>
          <a:p>
            <a:r>
              <a:rPr lang="en-US" b="1" dirty="0" smtClean="0"/>
              <a:t>Several </a:t>
            </a:r>
            <a:r>
              <a:rPr lang="en-US" b="1" dirty="0" err="1" smtClean="0"/>
              <a:t>endocrinopathies</a:t>
            </a:r>
            <a:r>
              <a:rPr lang="en-US" b="1" dirty="0" smtClean="0"/>
              <a:t> are associated with </a:t>
            </a:r>
            <a:r>
              <a:rPr lang="en-US" dirty="0" smtClean="0"/>
              <a:t>hypertension, usually those involving the thyroid, parathyroid, and adrenal glands. </a:t>
            </a:r>
          </a:p>
          <a:p>
            <a:r>
              <a:rPr lang="en-US" dirty="0" smtClean="0"/>
              <a:t>Systolic hypertension and tachycardia are common in hyperthyroidism; DBP is not usually elevated. </a:t>
            </a:r>
          </a:p>
          <a:p>
            <a:r>
              <a:rPr lang="en-US" b="1" dirty="0" err="1" smtClean="0"/>
              <a:t>Hypercalcemia</a:t>
            </a:r>
            <a:r>
              <a:rPr lang="en-US" b="1" dirty="0" smtClean="0"/>
              <a:t> , whether secondary to </a:t>
            </a:r>
            <a:r>
              <a:rPr lang="en-US" dirty="0" smtClean="0"/>
              <a:t>hyperparathyroidism or other causes, often results in mild elevation in BP because of an increase in vascular tone.</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5840435"/>
          </a:xfrm>
        </p:spPr>
        <p:txBody>
          <a:bodyPr>
            <a:normAutofit fontScale="85000" lnSpcReduction="10000"/>
          </a:bodyPr>
          <a:lstStyle/>
          <a:p>
            <a:pPr>
              <a:buNone/>
            </a:pPr>
            <a:r>
              <a:rPr lang="en-US" b="1" dirty="0" smtClean="0"/>
              <a:t>Clinical Findings in Patients With </a:t>
            </a:r>
            <a:r>
              <a:rPr lang="en-US" b="1" dirty="0" err="1" smtClean="0"/>
              <a:t>Mineralocorticoid</a:t>
            </a:r>
            <a:r>
              <a:rPr lang="en-US" b="1" dirty="0" smtClean="0"/>
              <a:t> Excess</a:t>
            </a:r>
          </a:p>
          <a:p>
            <a:r>
              <a:rPr lang="en-US" b="1" dirty="0" smtClean="0"/>
              <a:t>CONDITION &amp; CLINICAL PRESENTATION</a:t>
            </a:r>
          </a:p>
          <a:p>
            <a:r>
              <a:rPr lang="en-US" b="1" dirty="0" smtClean="0"/>
              <a:t>CAH: 11</a:t>
            </a:r>
            <a:r>
              <a:rPr lang="el-GR" b="1" dirty="0" smtClean="0"/>
              <a:t>β-</a:t>
            </a:r>
            <a:r>
              <a:rPr lang="en-US" b="1" dirty="0" err="1" smtClean="0"/>
              <a:t>hydroxylase</a:t>
            </a:r>
            <a:r>
              <a:rPr lang="en-US" b="1" dirty="0" smtClean="0"/>
              <a:t> Deficiency- </a:t>
            </a:r>
            <a:r>
              <a:rPr lang="en-US" dirty="0" smtClean="0"/>
              <a:t>Early growth spurt initially, then short adult stature, advanced bone age, premature </a:t>
            </a:r>
            <a:r>
              <a:rPr lang="en-US" dirty="0" err="1" smtClean="0"/>
              <a:t>adrenarche</a:t>
            </a:r>
            <a:r>
              <a:rPr lang="en-US" dirty="0" smtClean="0"/>
              <a:t>, acne, precocious puberty in males, amenorrhea/</a:t>
            </a:r>
            <a:r>
              <a:rPr lang="en-US" dirty="0" err="1" smtClean="0"/>
              <a:t>hirsutism</a:t>
            </a:r>
            <a:r>
              <a:rPr lang="en-US" dirty="0" smtClean="0"/>
              <a:t>/</a:t>
            </a:r>
            <a:r>
              <a:rPr lang="en-US" dirty="0" err="1" smtClean="0"/>
              <a:t>virilism</a:t>
            </a:r>
            <a:r>
              <a:rPr lang="en-US" dirty="0" smtClean="0"/>
              <a:t> in females (</a:t>
            </a:r>
            <a:r>
              <a:rPr lang="en-US" dirty="0" err="1" smtClean="0"/>
              <a:t>autosomal</a:t>
            </a:r>
            <a:r>
              <a:rPr lang="en-US" dirty="0" smtClean="0"/>
              <a:t> recessive)</a:t>
            </a:r>
          </a:p>
          <a:p>
            <a:r>
              <a:rPr lang="en-US" b="1" dirty="0" smtClean="0"/>
              <a:t>CAH: 17</a:t>
            </a:r>
            <a:r>
              <a:rPr lang="el-GR" b="1" dirty="0" smtClean="0"/>
              <a:t>α-</a:t>
            </a:r>
            <a:r>
              <a:rPr lang="en-US" b="1" dirty="0" err="1" smtClean="0"/>
              <a:t>hydroxylase</a:t>
            </a:r>
            <a:r>
              <a:rPr lang="en-US" b="1" dirty="0" smtClean="0"/>
              <a:t> deficiency- </a:t>
            </a:r>
            <a:r>
              <a:rPr lang="en-US" dirty="0" err="1" smtClean="0"/>
              <a:t>Pseudohermaphroditism</a:t>
            </a:r>
            <a:r>
              <a:rPr lang="en-US" dirty="0" smtClean="0"/>
              <a:t> (male), sexual infantilism (female) (</a:t>
            </a:r>
            <a:r>
              <a:rPr lang="en-US" dirty="0" err="1" smtClean="0"/>
              <a:t>autosomalrecessive</a:t>
            </a:r>
            <a:r>
              <a:rPr lang="en-US" dirty="0" smtClean="0"/>
              <a:t>)</a:t>
            </a:r>
          </a:p>
          <a:p>
            <a:r>
              <a:rPr lang="en-US" b="1" dirty="0" smtClean="0"/>
              <a:t>Apparent </a:t>
            </a:r>
            <a:r>
              <a:rPr lang="en-US" b="1" dirty="0" err="1" smtClean="0"/>
              <a:t>mineralocorticoid</a:t>
            </a:r>
            <a:r>
              <a:rPr lang="en-US" b="1" dirty="0" smtClean="0"/>
              <a:t> excess- </a:t>
            </a:r>
            <a:r>
              <a:rPr lang="en-US" dirty="0" smtClean="0"/>
              <a:t>Growth retardation/short stature, </a:t>
            </a:r>
            <a:r>
              <a:rPr lang="en-US" dirty="0" err="1" smtClean="0"/>
              <a:t>nephrocalcinosis</a:t>
            </a:r>
            <a:r>
              <a:rPr lang="en-US" dirty="0" smtClean="0"/>
              <a:t> (</a:t>
            </a:r>
            <a:r>
              <a:rPr lang="en-US" dirty="0" err="1" smtClean="0"/>
              <a:t>autosomal</a:t>
            </a:r>
            <a:r>
              <a:rPr lang="en-US" dirty="0" smtClean="0"/>
              <a:t> recessive)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29600" cy="6215106"/>
          </a:xfrm>
        </p:spPr>
        <p:txBody>
          <a:bodyPr>
            <a:normAutofit/>
          </a:bodyPr>
          <a:lstStyle/>
          <a:p>
            <a:r>
              <a:rPr lang="en-US" b="1" dirty="0"/>
              <a:t>Primary (essential) hypertension occurs frequently in adults and, if </a:t>
            </a:r>
            <a:r>
              <a:rPr lang="en-US" b="1" dirty="0" smtClean="0"/>
              <a:t>untreated, </a:t>
            </a:r>
            <a:r>
              <a:rPr lang="en-US" dirty="0" smtClean="0"/>
              <a:t>is </a:t>
            </a:r>
            <a:r>
              <a:rPr lang="en-US" dirty="0"/>
              <a:t>a major risk factor for myocardial infarction, </a:t>
            </a:r>
            <a:r>
              <a:rPr lang="en-US" dirty="0" err="1" smtClean="0"/>
              <a:t>cerebro</a:t>
            </a:r>
            <a:r>
              <a:rPr lang="en-US" dirty="0" smtClean="0"/>
              <a:t> vascular accident (stroke</a:t>
            </a:r>
            <a:r>
              <a:rPr lang="en-US" dirty="0"/>
              <a:t>), and renal failure. </a:t>
            </a:r>
            <a:endParaRPr lang="en-US" dirty="0" smtClean="0"/>
          </a:p>
          <a:p>
            <a:r>
              <a:rPr lang="en-US" dirty="0" smtClean="0"/>
              <a:t>In </a:t>
            </a:r>
            <a:r>
              <a:rPr lang="en-US" dirty="0"/>
              <a:t>adults with hypertension, a 5 mm Hg increase </a:t>
            </a:r>
            <a:r>
              <a:rPr lang="en-US" dirty="0" smtClean="0"/>
              <a:t>in diastolic </a:t>
            </a:r>
            <a:r>
              <a:rPr lang="en-US" dirty="0"/>
              <a:t>blood pressure (BP) increases the risk of coronary artery disease </a:t>
            </a:r>
            <a:r>
              <a:rPr lang="en-US" dirty="0" smtClean="0"/>
              <a:t>by 20</a:t>
            </a:r>
            <a:r>
              <a:rPr lang="en-US" dirty="0"/>
              <a:t>% and the risk of stroke by 35</a:t>
            </a:r>
            <a:r>
              <a:rPr lang="en-US" dirty="0" smtClean="0"/>
              <a:t>%.</a:t>
            </a:r>
          </a:p>
          <a:p>
            <a:r>
              <a:rPr lang="en-US" dirty="0" smtClean="0"/>
              <a:t> </a:t>
            </a:r>
            <a:r>
              <a:rPr lang="en-US" dirty="0"/>
              <a:t>Furthermore, along with </a:t>
            </a:r>
            <a:r>
              <a:rPr lang="en-US" dirty="0" smtClean="0"/>
              <a:t>diabetes, hypertension </a:t>
            </a:r>
            <a:r>
              <a:rPr lang="en-US" dirty="0"/>
              <a:t>is 1 of the 2 leading causes of end-stage renal disease in adults. </a:t>
            </a:r>
            <a:endParaRPr lang="en-US" dirty="0" smtClean="0"/>
          </a:p>
          <a:p>
            <a:r>
              <a:rPr lang="en-US" dirty="0" smtClean="0"/>
              <a:t>The</a:t>
            </a:r>
            <a:r>
              <a:rPr lang="en-US" dirty="0"/>
              <a:t> </a:t>
            </a:r>
            <a:r>
              <a:rPr lang="en-US" dirty="0" smtClean="0"/>
              <a:t>prevalence </a:t>
            </a:r>
            <a:r>
              <a:rPr lang="en-US" dirty="0"/>
              <a:t>of adult hypertension increases with age, ranging from 15% in </a:t>
            </a:r>
            <a:r>
              <a:rPr lang="en-US" dirty="0" smtClean="0"/>
              <a:t>young adults </a:t>
            </a:r>
            <a:r>
              <a:rPr lang="en-US" dirty="0"/>
              <a:t>to 60% in individuals older than 65 yr.</a:t>
            </a:r>
          </a:p>
          <a:p>
            <a:pPr>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42852"/>
            <a:ext cx="9144000" cy="6715148"/>
          </a:xfrm>
        </p:spPr>
        <p:txBody>
          <a:bodyPr>
            <a:normAutofit fontScale="85000" lnSpcReduction="10000"/>
          </a:bodyPr>
          <a:lstStyle/>
          <a:p>
            <a:r>
              <a:rPr lang="en-US" b="1" dirty="0" err="1" smtClean="0"/>
              <a:t>Liddle</a:t>
            </a:r>
            <a:r>
              <a:rPr lang="en-US" b="1" dirty="0" smtClean="0"/>
              <a:t> syndrome </a:t>
            </a:r>
            <a:r>
              <a:rPr lang="en-US" dirty="0" smtClean="0"/>
              <a:t>-Severe hypertension, </a:t>
            </a:r>
            <a:r>
              <a:rPr lang="en-US" dirty="0" err="1" smtClean="0"/>
              <a:t>hypokalemia</a:t>
            </a:r>
            <a:r>
              <a:rPr lang="en-US" dirty="0" smtClean="0"/>
              <a:t>, and metabolic alkalosis, muscle weakness (</a:t>
            </a:r>
            <a:r>
              <a:rPr lang="en-US" dirty="0" err="1" smtClean="0"/>
              <a:t>autosomal</a:t>
            </a:r>
            <a:r>
              <a:rPr lang="en-US" dirty="0" smtClean="0"/>
              <a:t> dominant) </a:t>
            </a:r>
          </a:p>
          <a:p>
            <a:r>
              <a:rPr lang="en-US" b="1" dirty="0" smtClean="0"/>
              <a:t>Geller syndrome </a:t>
            </a:r>
            <a:r>
              <a:rPr lang="en-US" dirty="0" smtClean="0"/>
              <a:t>(exacerbated by pregnancy)- Early onset of hypertension (before age 20 yr), exacerbated in pregnancy</a:t>
            </a:r>
          </a:p>
          <a:p>
            <a:r>
              <a:rPr lang="en-US" dirty="0" smtClean="0"/>
              <a:t> </a:t>
            </a:r>
            <a:r>
              <a:rPr lang="en-US" b="1" dirty="0" err="1" smtClean="0"/>
              <a:t>Glucocorticoid</a:t>
            </a:r>
            <a:r>
              <a:rPr lang="en-US" b="1" dirty="0" smtClean="0"/>
              <a:t> remediable </a:t>
            </a:r>
            <a:r>
              <a:rPr lang="en-US" b="1" dirty="0" err="1" smtClean="0"/>
              <a:t>aldosteronism</a:t>
            </a:r>
            <a:r>
              <a:rPr lang="en-US" b="1" dirty="0" smtClean="0"/>
              <a:t> (GRA) (familial </a:t>
            </a:r>
            <a:r>
              <a:rPr lang="en-US" b="1" dirty="0" err="1" smtClean="0"/>
              <a:t>aldosteronism</a:t>
            </a:r>
            <a:r>
              <a:rPr lang="en-US" b="1" dirty="0" smtClean="0"/>
              <a:t> type 1</a:t>
            </a:r>
            <a:r>
              <a:rPr lang="en-US" dirty="0" smtClean="0"/>
              <a:t>) -Early onset of hypertension, presence of family history of mortality or morbidity from early hemorrhagic stroke (</a:t>
            </a:r>
            <a:r>
              <a:rPr lang="en-US" dirty="0" err="1" smtClean="0"/>
              <a:t>autosomal</a:t>
            </a:r>
            <a:r>
              <a:rPr lang="en-US" dirty="0" smtClean="0"/>
              <a:t> dominant) </a:t>
            </a:r>
          </a:p>
          <a:p>
            <a:r>
              <a:rPr lang="en-US" b="1" dirty="0" err="1" smtClean="0"/>
              <a:t>Pseudohypoaldosteronism</a:t>
            </a:r>
            <a:r>
              <a:rPr lang="en-US" b="1" dirty="0" smtClean="0"/>
              <a:t> type2 (Gordon </a:t>
            </a:r>
            <a:r>
              <a:rPr lang="en-US" dirty="0" smtClean="0"/>
              <a:t>syndrome)- Short stature, </a:t>
            </a:r>
            <a:r>
              <a:rPr lang="en-US" dirty="0" err="1" smtClean="0"/>
              <a:t>hyperkalemic</a:t>
            </a:r>
            <a:r>
              <a:rPr lang="en-US" dirty="0" smtClean="0"/>
              <a:t> and </a:t>
            </a:r>
            <a:r>
              <a:rPr lang="en-US" dirty="0" err="1" smtClean="0"/>
              <a:t>hyperchloremic</a:t>
            </a:r>
            <a:r>
              <a:rPr lang="en-US" dirty="0" smtClean="0"/>
              <a:t> metabolic acidosis, borderline blood pressure (</a:t>
            </a:r>
            <a:r>
              <a:rPr lang="en-US" dirty="0" err="1" smtClean="0"/>
              <a:t>autosomal</a:t>
            </a:r>
            <a:r>
              <a:rPr lang="en-US" dirty="0" smtClean="0"/>
              <a:t> dominant)</a:t>
            </a:r>
          </a:p>
          <a:p>
            <a:r>
              <a:rPr lang="en-US" b="1" dirty="0" err="1" smtClean="0"/>
              <a:t>Glucocorticoid</a:t>
            </a:r>
            <a:r>
              <a:rPr lang="en-US" b="1" dirty="0" smtClean="0"/>
              <a:t> resistance </a:t>
            </a:r>
            <a:r>
              <a:rPr lang="en-US" dirty="0" smtClean="0"/>
              <a:t>(children) (</a:t>
            </a:r>
            <a:r>
              <a:rPr lang="en-US" dirty="0" err="1" smtClean="0"/>
              <a:t>Chrousos</a:t>
            </a:r>
            <a:r>
              <a:rPr lang="en-US" dirty="0" smtClean="0"/>
              <a:t> syndrome)-Ambiguous genitalia, precocious puberty; women may have androgen excess: acne, excessive hair, </a:t>
            </a:r>
            <a:r>
              <a:rPr lang="en-US" dirty="0" err="1" smtClean="0"/>
              <a:t>oligo</a:t>
            </a:r>
            <a:r>
              <a:rPr lang="en-US" dirty="0" smtClean="0"/>
              <a:t>/</a:t>
            </a:r>
            <a:r>
              <a:rPr lang="en-US" dirty="0" err="1" smtClean="0"/>
              <a:t>anovulation</a:t>
            </a:r>
            <a:r>
              <a:rPr lang="en-US" dirty="0" smtClean="0"/>
              <a:t>, infertility (familial or sporadic)</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229600" cy="6429420"/>
          </a:xfrm>
        </p:spPr>
        <p:txBody>
          <a:bodyPr>
            <a:normAutofit fontScale="70000" lnSpcReduction="20000"/>
          </a:bodyPr>
          <a:lstStyle/>
          <a:p>
            <a:r>
              <a:rPr lang="en-US" dirty="0" smtClean="0"/>
              <a:t>A number of </a:t>
            </a:r>
            <a:r>
              <a:rPr lang="en-US" b="1" dirty="0" smtClean="0"/>
              <a:t>drugs of abuse , therapeutic agents , and toxins may cause </a:t>
            </a:r>
            <a:r>
              <a:rPr lang="en-US" dirty="0" smtClean="0"/>
              <a:t>hypertension. </a:t>
            </a:r>
          </a:p>
          <a:p>
            <a:r>
              <a:rPr lang="en-US" dirty="0" smtClean="0"/>
              <a:t>Cocaine may provoke a rapid increase in BP and can result in seizures or intracranial hemorrhage. </a:t>
            </a:r>
          </a:p>
          <a:p>
            <a:r>
              <a:rPr lang="en-US" dirty="0" smtClean="0"/>
              <a:t>Phencyclidine causes transient hypertension that may become persistent in chronic abusers. </a:t>
            </a:r>
          </a:p>
          <a:p>
            <a:r>
              <a:rPr lang="en-US" dirty="0" smtClean="0"/>
              <a:t>Tobacco use may also increase BP. </a:t>
            </a:r>
          </a:p>
          <a:p>
            <a:r>
              <a:rPr lang="en-US" dirty="0" err="1" smtClean="0"/>
              <a:t>Sympathomimetic</a:t>
            </a:r>
            <a:r>
              <a:rPr lang="en-US" dirty="0" smtClean="0"/>
              <a:t> agents used as nasal decongestants, appetite suppressants, and stimulants for attention-deficit disorder produce peripheral vasoconstriction and varying degrees of cardiac stimulation. </a:t>
            </a:r>
          </a:p>
          <a:p>
            <a:r>
              <a:rPr lang="en-US" dirty="0" smtClean="0"/>
              <a:t>Individuals vary in their susceptibility to these effects.</a:t>
            </a:r>
          </a:p>
          <a:p>
            <a:r>
              <a:rPr lang="en-US" dirty="0" smtClean="0"/>
              <a:t> Oral contraceptives should be suspected as a contributor to elevated BP in adolescent girls, although the incidence is lower with the use of low-estrogen preparations. </a:t>
            </a:r>
          </a:p>
          <a:p>
            <a:r>
              <a:rPr lang="en-US" dirty="0" smtClean="0"/>
              <a:t>Immunosuppressant agents such as cyclosporine and </a:t>
            </a:r>
            <a:r>
              <a:rPr lang="en-US" dirty="0" err="1" smtClean="0"/>
              <a:t>tacrolimus</a:t>
            </a:r>
            <a:r>
              <a:rPr lang="en-US" dirty="0" smtClean="0"/>
              <a:t> cause hypertension in organ transplant recipients, and the effect is exacerbated by the co-administration of corticosteroids. </a:t>
            </a:r>
          </a:p>
          <a:p>
            <a:r>
              <a:rPr lang="en-US" dirty="0" smtClean="0"/>
              <a:t>BP may be elevated in patients with poisoning by a heavy metal (lead, cadmium, mercury).</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6429420"/>
          </a:xfrm>
        </p:spPr>
        <p:txBody>
          <a:bodyPr>
            <a:normAutofit fontScale="70000" lnSpcReduction="20000"/>
          </a:bodyPr>
          <a:lstStyle/>
          <a:p>
            <a:r>
              <a:rPr lang="en-US" dirty="0" smtClean="0"/>
              <a:t>In older school-age children and adolescents, </a:t>
            </a:r>
            <a:r>
              <a:rPr lang="en-US" b="1" dirty="0" smtClean="0"/>
              <a:t>primary hypertension becomes </a:t>
            </a:r>
            <a:r>
              <a:rPr lang="en-US" dirty="0" smtClean="0"/>
              <a:t>increasingly common. These patients often are overweight, have a strong family history of hypertension, and have BP values at, or only slightly above, the 95</a:t>
            </a:r>
            <a:r>
              <a:rPr lang="en-US" baseline="30000" dirty="0" smtClean="0"/>
              <a:t>th</a:t>
            </a:r>
            <a:r>
              <a:rPr lang="en-US" dirty="0" smtClean="0"/>
              <a:t> percentile for age. </a:t>
            </a:r>
          </a:p>
          <a:p>
            <a:pPr>
              <a:buNone/>
            </a:pPr>
            <a:r>
              <a:rPr lang="en-US" dirty="0" smtClean="0"/>
              <a:t>Isolated systolic hypertension is also more consistent with primary hypertension, whereas diastolic hypertension may suggest a secondary cause. </a:t>
            </a:r>
          </a:p>
          <a:p>
            <a:pPr>
              <a:buNone/>
            </a:pPr>
            <a:r>
              <a:rPr lang="en-US" dirty="0" smtClean="0"/>
              <a:t>The cause of primary hypertension is likely to be </a:t>
            </a:r>
            <a:r>
              <a:rPr lang="en-US" dirty="0" err="1" smtClean="0"/>
              <a:t>multifactorial</a:t>
            </a:r>
            <a:r>
              <a:rPr lang="en-US" dirty="0" smtClean="0"/>
              <a:t>; </a:t>
            </a:r>
          </a:p>
          <a:p>
            <a:pPr>
              <a:buNone/>
            </a:pPr>
            <a:r>
              <a:rPr lang="en-US" dirty="0" smtClean="0"/>
              <a:t>-obesity,  </a:t>
            </a:r>
          </a:p>
          <a:p>
            <a:pPr>
              <a:buNone/>
            </a:pPr>
            <a:r>
              <a:rPr lang="en-US" dirty="0" smtClean="0"/>
              <a:t>-genetic alterations in calcium and sodium transport, </a:t>
            </a:r>
          </a:p>
          <a:p>
            <a:pPr>
              <a:buNone/>
            </a:pPr>
            <a:r>
              <a:rPr lang="en-US" dirty="0" smtClean="0"/>
              <a:t>-vascular smooth muscle reactivity, </a:t>
            </a:r>
          </a:p>
          <a:p>
            <a:pPr>
              <a:buNone/>
            </a:pPr>
            <a:r>
              <a:rPr lang="en-US" dirty="0" smtClean="0"/>
              <a:t>-the </a:t>
            </a:r>
            <a:r>
              <a:rPr lang="en-US" dirty="0" err="1" smtClean="0"/>
              <a:t>renin-angiotensin-aldosterone</a:t>
            </a:r>
            <a:r>
              <a:rPr lang="en-US" dirty="0" smtClean="0"/>
              <a:t> system (RAAS), </a:t>
            </a:r>
          </a:p>
          <a:p>
            <a:pPr>
              <a:buNone/>
            </a:pPr>
            <a:r>
              <a:rPr lang="en-US" dirty="0" smtClean="0"/>
              <a:t>-sympathetic nervous system </a:t>
            </a:r>
            <a:r>
              <a:rPr lang="en-US" dirty="0" err="1" smtClean="0"/>
              <a:t>overactivity</a:t>
            </a:r>
            <a:r>
              <a:rPr lang="en-US" dirty="0" smtClean="0"/>
              <a:t>, </a:t>
            </a:r>
          </a:p>
          <a:p>
            <a:pPr>
              <a:buNone/>
            </a:pPr>
            <a:r>
              <a:rPr lang="en-US" dirty="0" smtClean="0"/>
              <a:t>-and insulin resistance have been implicated in this disorder. </a:t>
            </a:r>
          </a:p>
          <a:p>
            <a:pPr>
              <a:buNone/>
            </a:pPr>
            <a:r>
              <a:rPr lang="en-US" dirty="0" smtClean="0"/>
              <a:t>Elevated </a:t>
            </a:r>
            <a:r>
              <a:rPr lang="en-US" b="1" dirty="0" smtClean="0"/>
              <a:t>uric acid levels may play a role in the </a:t>
            </a:r>
            <a:r>
              <a:rPr lang="en-US" b="1" dirty="0" err="1" smtClean="0"/>
              <a:t>pathophysiology</a:t>
            </a:r>
            <a:r>
              <a:rPr lang="en-US" b="1" dirty="0" smtClean="0"/>
              <a:t> of </a:t>
            </a:r>
            <a:r>
              <a:rPr lang="en-US" dirty="0" smtClean="0"/>
              <a:t>primary hypertension, and proof-of-concept studies have confirmed that Lowering of uric acid levels results in lower BP in overweight youth with hypertension or </a:t>
            </a:r>
            <a:r>
              <a:rPr lang="en-US" dirty="0" err="1" smtClean="0"/>
              <a:t>prehypertension</a:t>
            </a:r>
            <a:r>
              <a:rPr lang="en-US" dirty="0" smtClean="0"/>
              <a:t>. </a:t>
            </a:r>
          </a:p>
          <a:p>
            <a:pPr>
              <a:buNone/>
            </a:pPr>
            <a:r>
              <a:rPr lang="en-US" dirty="0" smtClean="0"/>
              <a:t>  Some children and adolescents demonstrate </a:t>
            </a:r>
            <a:r>
              <a:rPr lang="en-US" i="1" dirty="0" smtClean="0"/>
              <a:t>salt-sensitive hypertension , a factor that is ameliorated with weight loss and </a:t>
            </a:r>
            <a:r>
              <a:rPr lang="en-US" dirty="0" smtClean="0"/>
              <a:t>sodium restriction.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229600" cy="6500858"/>
          </a:xfrm>
        </p:spPr>
        <p:txBody>
          <a:bodyPr>
            <a:normAutofit fontScale="92500" lnSpcReduction="20000"/>
          </a:bodyPr>
          <a:lstStyle/>
          <a:p>
            <a:r>
              <a:rPr lang="en-US" dirty="0" err="1" smtClean="0"/>
              <a:t>Normotensive</a:t>
            </a:r>
            <a:r>
              <a:rPr lang="en-US" dirty="0" smtClean="0"/>
              <a:t> children of hypertensive parents may show abnormal physiologic responses that are similar to those of their parents. </a:t>
            </a:r>
          </a:p>
          <a:p>
            <a:r>
              <a:rPr lang="en-US" dirty="0" smtClean="0"/>
              <a:t>When subjected to stress or competitive tasks, the offspring of hypertensive adults, as a group, respond with greater increases in heart rate and BP than do children of </a:t>
            </a:r>
            <a:r>
              <a:rPr lang="en-US" dirty="0" err="1" smtClean="0"/>
              <a:t>normotensive</a:t>
            </a:r>
            <a:r>
              <a:rPr lang="en-US" dirty="0" smtClean="0"/>
              <a:t> parents. </a:t>
            </a:r>
          </a:p>
          <a:p>
            <a:r>
              <a:rPr lang="en-US" dirty="0" smtClean="0"/>
              <a:t>Similarly, some children of hypertensive parents may excrete higher levels of urinary catecholamine metabolites or may respond to sodium loading with greater weight gain and increases in BP than do those without a family history of hypertension. </a:t>
            </a:r>
          </a:p>
          <a:p>
            <a:r>
              <a:rPr lang="en-US" dirty="0" smtClean="0"/>
              <a:t>The abnormal responses in children with affected parents tend to be greater in the black population than among white individuals.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229600" cy="5911873"/>
          </a:xfrm>
        </p:spPr>
        <p:txBody>
          <a:bodyPr>
            <a:normAutofit fontScale="77500" lnSpcReduction="20000"/>
          </a:bodyPr>
          <a:lstStyle/>
          <a:p>
            <a:pPr>
              <a:buNone/>
            </a:pPr>
            <a:r>
              <a:rPr lang="en-US" b="1" dirty="0" smtClean="0"/>
              <a:t>Clinical Manifestations</a:t>
            </a:r>
          </a:p>
          <a:p>
            <a:r>
              <a:rPr lang="en-US" dirty="0" smtClean="0"/>
              <a:t>Children and adolescents with primary hypertension are usually asymptomatic; the BP elevation is usually mild and is detected during a routine examination or evaluation before athletic participation. These children may also be obese.</a:t>
            </a:r>
          </a:p>
          <a:p>
            <a:r>
              <a:rPr lang="en-US" dirty="0" smtClean="0"/>
              <a:t>Children with secondary hypertension can have BP elevations ranging from mild to severe. Unless the BP has been sustained or is rising rapidly, hypertension does not usually produce symptoms. </a:t>
            </a:r>
          </a:p>
          <a:p>
            <a:r>
              <a:rPr lang="en-US" dirty="0" smtClean="0"/>
              <a:t>Therefore, clinical manifestations may instead reflect the underlying disease process, such as growth failure in children with CKD. </a:t>
            </a:r>
          </a:p>
          <a:p>
            <a:r>
              <a:rPr lang="en-US" dirty="0" smtClean="0"/>
              <a:t>Children and adolescents with </a:t>
            </a:r>
            <a:r>
              <a:rPr lang="en-US" b="1" dirty="0" smtClean="0"/>
              <a:t>acute severe hypertension , in </a:t>
            </a:r>
            <a:r>
              <a:rPr lang="en-US" dirty="0" smtClean="0"/>
              <a:t>contrast, present with BP elevation well above stage 2 hypertension and severe symptoms that may represent acute target-organ injury.</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2852"/>
            <a:ext cx="8229600" cy="6500858"/>
          </a:xfrm>
        </p:spPr>
        <p:txBody>
          <a:bodyPr>
            <a:normAutofit fontScale="92500" lnSpcReduction="20000"/>
          </a:bodyPr>
          <a:lstStyle/>
          <a:p>
            <a:r>
              <a:rPr lang="en-US" dirty="0" smtClean="0"/>
              <a:t>Subclinical hypertensive </a:t>
            </a:r>
            <a:r>
              <a:rPr lang="en-US" b="1" dirty="0" smtClean="0"/>
              <a:t>target-organ injury is a common clinical </a:t>
            </a:r>
            <a:r>
              <a:rPr lang="en-US" dirty="0" smtClean="0"/>
              <a:t>manifestation in children with primary hypertension. </a:t>
            </a:r>
          </a:p>
          <a:p>
            <a:r>
              <a:rPr lang="en-US" dirty="0" smtClean="0"/>
              <a:t>Using echocardiography with pediatric normative data, left ventricular hypertrophy is detected in up to 40% of hypertensive children.</a:t>
            </a:r>
          </a:p>
          <a:p>
            <a:r>
              <a:rPr lang="en-US" dirty="0" smtClean="0"/>
              <a:t> Other markers of target-organ damage that have been demonstrated in hypertensive children include –</a:t>
            </a:r>
          </a:p>
          <a:p>
            <a:pPr>
              <a:buNone/>
            </a:pPr>
            <a:r>
              <a:rPr lang="en-US" dirty="0" smtClean="0"/>
              <a:t>     -hypertensive retinopathy,</a:t>
            </a:r>
          </a:p>
          <a:p>
            <a:pPr>
              <a:buNone/>
            </a:pPr>
            <a:r>
              <a:rPr lang="en-US" dirty="0" smtClean="0"/>
              <a:t>     -increased carotid intima-to-media thickness, </a:t>
            </a:r>
          </a:p>
          <a:p>
            <a:pPr>
              <a:buNone/>
            </a:pPr>
            <a:r>
              <a:rPr lang="en-US" dirty="0" smtClean="0"/>
              <a:t>     -and increased vascular stiffness.</a:t>
            </a:r>
          </a:p>
          <a:p>
            <a:r>
              <a:rPr lang="en-US" dirty="0" smtClean="0"/>
              <a:t>Children with </a:t>
            </a:r>
            <a:r>
              <a:rPr lang="en-US" dirty="0" err="1" smtClean="0"/>
              <a:t>prehypertension</a:t>
            </a:r>
            <a:r>
              <a:rPr lang="en-US" dirty="0" smtClean="0"/>
              <a:t> also have evidence of target-organ damage, often at a magnitude intermediate between that of </a:t>
            </a:r>
            <a:r>
              <a:rPr lang="en-US" dirty="0" err="1" smtClean="0"/>
              <a:t>normotensive</a:t>
            </a:r>
            <a:r>
              <a:rPr lang="en-US" dirty="0" smtClean="0"/>
              <a:t> and hypertensive children.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686800" cy="6500834"/>
          </a:xfrm>
        </p:spPr>
        <p:txBody>
          <a:bodyPr>
            <a:normAutofit fontScale="70000" lnSpcReduction="20000"/>
          </a:bodyPr>
          <a:lstStyle/>
          <a:p>
            <a:pPr>
              <a:buNone/>
            </a:pPr>
            <a:r>
              <a:rPr lang="en-US" b="1" dirty="0" smtClean="0"/>
              <a:t>Diagnosis</a:t>
            </a:r>
          </a:p>
          <a:p>
            <a:r>
              <a:rPr lang="en-US" dirty="0" smtClean="0"/>
              <a:t>The 1st step in diagnosing hypertension is recognition of elevated BP. </a:t>
            </a:r>
          </a:p>
          <a:p>
            <a:r>
              <a:rPr lang="en-US" dirty="0" smtClean="0"/>
              <a:t>BP readings taken in the office should be compared to normative BP tables, indexed by height and sex, to ensure that the patient is </a:t>
            </a:r>
            <a:r>
              <a:rPr lang="en-US" dirty="0" err="1" smtClean="0"/>
              <a:t>normotensive</a:t>
            </a:r>
            <a:r>
              <a:rPr lang="en-US" dirty="0" smtClean="0"/>
              <a:t>. </a:t>
            </a:r>
          </a:p>
          <a:p>
            <a:r>
              <a:rPr lang="en-US" dirty="0" smtClean="0"/>
              <a:t>Multiple studies have shown substantial under recognition of hypertension in children and adolescents, with the medical record showing only 8–26% of pediatric patients with documented elevated BP. This may be related to the complexity of the normative tables, although other factors such as provider experience and the presence or absence of obesity have also been shown to affect recognition of elevated BP readings.</a:t>
            </a:r>
          </a:p>
          <a:p>
            <a:r>
              <a:rPr lang="en-US" dirty="0" smtClean="0"/>
              <a:t>In addition to use of the simplified screening table found in the 2017 AAP guideline , this issue could also be overcome by building alerts into the electronic medical record. </a:t>
            </a:r>
          </a:p>
          <a:p>
            <a:r>
              <a:rPr lang="en-US" dirty="0" smtClean="0"/>
              <a:t>Elevated office BP readings should be confirmed using ABPM to identify children with white coat hypertension, who may not require further evaluation.</a:t>
            </a:r>
          </a:p>
          <a:p>
            <a:pPr>
              <a:buNone/>
            </a:pPr>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hildhood hypertension"/>
          <p:cNvPicPr>
            <a:picLocks noChangeAspect="1" noChangeArrowheads="1"/>
          </p:cNvPicPr>
          <p:nvPr/>
        </p:nvPicPr>
        <p:blipFill>
          <a:blip r:embed="rId2"/>
          <a:srcRect/>
          <a:stretch>
            <a:fillRect/>
          </a:stretch>
        </p:blipFill>
        <p:spPr bwMode="auto">
          <a:xfrm>
            <a:off x="155574" y="0"/>
            <a:ext cx="8845582" cy="571501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6000792"/>
          </a:xfrm>
        </p:spPr>
        <p:txBody>
          <a:bodyPr>
            <a:normAutofit fontScale="85000" lnSpcReduction="10000"/>
          </a:bodyPr>
          <a:lstStyle/>
          <a:p>
            <a:r>
              <a:rPr lang="en-US" dirty="0" smtClean="0"/>
              <a:t>Once the diagnosis of sustained hypertension is made, the evaluation should be directed toward uncovering potential underlying causes of the hypertension,</a:t>
            </a:r>
          </a:p>
          <a:p>
            <a:r>
              <a:rPr lang="en-US" dirty="0" smtClean="0"/>
              <a:t>evaluating for </a:t>
            </a:r>
            <a:r>
              <a:rPr lang="en-US" dirty="0" err="1" smtClean="0"/>
              <a:t>comorbidities</a:t>
            </a:r>
            <a:r>
              <a:rPr lang="en-US" dirty="0" smtClean="0"/>
              <a:t>, and screening for evidence of target-organ damage.</a:t>
            </a:r>
          </a:p>
          <a:p>
            <a:r>
              <a:rPr lang="en-US" dirty="0" smtClean="0"/>
              <a:t>The extent of the evaluation for underlying causes of hypertension depends on the type of hypertension that is suspected. </a:t>
            </a:r>
          </a:p>
          <a:p>
            <a:r>
              <a:rPr lang="en-US" dirty="0" smtClean="0"/>
              <a:t>An extensive evaluation may be necessary when secondary hypertension is a strong consideration, such as in younger children with severe and symptomatic hypertension.</a:t>
            </a:r>
          </a:p>
          <a:p>
            <a:r>
              <a:rPr lang="en-US" dirty="0" smtClean="0"/>
              <a:t>Alternatively, overweight adolescents with a family history of hypertension who have mild elevations of BP may only need limited testing.</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2852"/>
            <a:ext cx="8229600" cy="6500858"/>
          </a:xfrm>
        </p:spPr>
        <p:txBody>
          <a:bodyPr>
            <a:normAutofit fontScale="85000" lnSpcReduction="10000"/>
          </a:bodyPr>
          <a:lstStyle/>
          <a:p>
            <a:r>
              <a:rPr lang="en-US" dirty="0" smtClean="0"/>
              <a:t>In all patients, a careful </a:t>
            </a:r>
            <a:r>
              <a:rPr lang="en-US" b="1" dirty="0" smtClean="0"/>
              <a:t>history and physical examination are warranted.</a:t>
            </a:r>
          </a:p>
          <a:p>
            <a:r>
              <a:rPr lang="en-US" b="1" dirty="0" smtClean="0"/>
              <a:t>Birth history </a:t>
            </a:r>
            <a:r>
              <a:rPr lang="en-US" dirty="0" smtClean="0"/>
              <a:t>should be documented to screen for prematurity and other </a:t>
            </a:r>
            <a:r>
              <a:rPr lang="en-US" dirty="0" err="1" smtClean="0"/>
              <a:t>perinatal</a:t>
            </a:r>
            <a:r>
              <a:rPr lang="en-US" dirty="0" smtClean="0"/>
              <a:t> events that may affect later BP. </a:t>
            </a:r>
          </a:p>
          <a:p>
            <a:r>
              <a:rPr lang="en-US" dirty="0" smtClean="0"/>
              <a:t>A </a:t>
            </a:r>
            <a:r>
              <a:rPr lang="en-US" b="1" dirty="0" smtClean="0"/>
              <a:t>family history </a:t>
            </a:r>
            <a:r>
              <a:rPr lang="en-US" dirty="0" smtClean="0"/>
              <a:t>for metabolic disease, renal disease, early cardiovascular events, and other forms of secondary hypertension should be obtained. </a:t>
            </a:r>
          </a:p>
          <a:p>
            <a:r>
              <a:rPr lang="en-US" b="1" dirty="0" smtClean="0"/>
              <a:t>Growth parameters </a:t>
            </a:r>
            <a:r>
              <a:rPr lang="en-US" dirty="0" smtClean="0"/>
              <a:t>should be determined to detect evidence of chronic disease. </a:t>
            </a:r>
          </a:p>
          <a:p>
            <a:r>
              <a:rPr lang="en-US" dirty="0" smtClean="0"/>
              <a:t>BP should be obtained in </a:t>
            </a:r>
            <a:r>
              <a:rPr lang="en-US" b="1" dirty="0" smtClean="0"/>
              <a:t>all 4 extremities </a:t>
            </a:r>
            <a:r>
              <a:rPr lang="en-US" dirty="0" smtClean="0"/>
              <a:t>to detect coarctation (thoracic or abdominal) of the aorta. </a:t>
            </a:r>
          </a:p>
          <a:p>
            <a:r>
              <a:rPr lang="en-US" dirty="0" smtClean="0"/>
              <a:t>identifies other features of the </a:t>
            </a:r>
            <a:r>
              <a:rPr lang="en-US" b="1" dirty="0" smtClean="0"/>
              <a:t>physical examination </a:t>
            </a:r>
            <a:r>
              <a:rPr lang="en-US" dirty="0" smtClean="0"/>
              <a:t>that may provide evidence of an underlying cause of hypertension.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472518" cy="6357982"/>
          </a:xfrm>
        </p:spPr>
        <p:txBody>
          <a:bodyPr>
            <a:normAutofit fontScale="92500" lnSpcReduction="10000"/>
          </a:bodyPr>
          <a:lstStyle/>
          <a:p>
            <a:r>
              <a:rPr lang="en-US" dirty="0"/>
              <a:t>Hypertensive children, although frequently asymptomatic, already </a:t>
            </a:r>
            <a:r>
              <a:rPr lang="en-US" dirty="0" smtClean="0"/>
              <a:t>may manifest </a:t>
            </a:r>
            <a:r>
              <a:rPr lang="en-US" dirty="0"/>
              <a:t>evidence of target organ damage. </a:t>
            </a:r>
            <a:endParaRPr lang="en-US" dirty="0" smtClean="0"/>
          </a:p>
          <a:p>
            <a:r>
              <a:rPr lang="en-US" dirty="0" smtClean="0"/>
              <a:t>Up </a:t>
            </a:r>
            <a:r>
              <a:rPr lang="en-US" dirty="0"/>
              <a:t>to 40% of hypertensive </a:t>
            </a:r>
            <a:r>
              <a:rPr lang="en-US" dirty="0" smtClean="0"/>
              <a:t>children have </a:t>
            </a:r>
            <a:r>
              <a:rPr lang="en-US" dirty="0"/>
              <a:t>left ventricular hypertrophy, and hypertensive children have </a:t>
            </a:r>
            <a:r>
              <a:rPr lang="en-US" dirty="0" smtClean="0"/>
              <a:t>increased carotid </a:t>
            </a:r>
            <a:r>
              <a:rPr lang="en-US" dirty="0"/>
              <a:t>intima-to-media thickness, a marker of early atherosclerosis. </a:t>
            </a:r>
            <a:endParaRPr lang="en-US" dirty="0" smtClean="0"/>
          </a:p>
          <a:p>
            <a:r>
              <a:rPr lang="en-US" dirty="0" smtClean="0"/>
              <a:t>Primary hypertension </a:t>
            </a:r>
            <a:r>
              <a:rPr lang="en-US" dirty="0"/>
              <a:t>occurring during childhood often continues into adulthood.</a:t>
            </a:r>
          </a:p>
          <a:p>
            <a:r>
              <a:rPr lang="en-US" dirty="0"/>
              <a:t>Children with BP &gt;90th percentile exhibit a 2.4-fold greater risk of </a:t>
            </a:r>
            <a:r>
              <a:rPr lang="en-US" dirty="0" smtClean="0"/>
              <a:t>having hypertension </a:t>
            </a:r>
            <a:r>
              <a:rPr lang="en-US" dirty="0"/>
              <a:t>as adults. Similarly, almost half of hypertensive adults had a </a:t>
            </a:r>
            <a:r>
              <a:rPr lang="en-US" dirty="0" smtClean="0"/>
              <a:t>BP&gt;90th </a:t>
            </a:r>
            <a:r>
              <a:rPr lang="en-US" dirty="0"/>
              <a:t>percentile as children. </a:t>
            </a:r>
            <a:endParaRPr lang="en-US" dirty="0" smtClean="0"/>
          </a:p>
          <a:p>
            <a:r>
              <a:rPr lang="en-US" dirty="0" smtClean="0"/>
              <a:t>Adolescent </a:t>
            </a:r>
            <a:r>
              <a:rPr lang="en-US" dirty="0"/>
              <a:t>hypertension is also an </a:t>
            </a:r>
            <a:r>
              <a:rPr lang="en-US" dirty="0" smtClean="0"/>
              <a:t>independent predictor </a:t>
            </a:r>
            <a:r>
              <a:rPr lang="en-US" dirty="0"/>
              <a:t>of both end-stage renal disease and left ventricular dysfunction </a:t>
            </a:r>
            <a:r>
              <a:rPr lang="en-US" dirty="0" smtClean="0"/>
              <a:t>in middle-aged </a:t>
            </a:r>
            <a:r>
              <a:rPr lang="en-US" dirty="0"/>
              <a:t>men.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6143668"/>
          </a:xfrm>
        </p:spPr>
        <p:txBody>
          <a:bodyPr>
            <a:normAutofit fontScale="85000" lnSpcReduction="20000"/>
          </a:bodyPr>
          <a:lstStyle/>
          <a:p>
            <a:r>
              <a:rPr lang="en-US" dirty="0" smtClean="0"/>
              <a:t>Unless the history and physical examination suggest another cause, children with confirmed hypertension should have an evaluation to detect renal disease, including urinalysis, electrolytes, blood urea nitrogen, </a:t>
            </a:r>
            <a:r>
              <a:rPr lang="en-US" dirty="0" err="1" smtClean="0"/>
              <a:t>creatinine</a:t>
            </a:r>
            <a:r>
              <a:rPr lang="en-US" dirty="0" smtClean="0"/>
              <a:t>, and complete blood count. </a:t>
            </a:r>
          </a:p>
          <a:p>
            <a:r>
              <a:rPr lang="en-US" b="1" dirty="0" smtClean="0"/>
              <a:t>Standard renal ultrasound </a:t>
            </a:r>
            <a:r>
              <a:rPr lang="en-US" dirty="0" smtClean="0"/>
              <a:t>should be considered in patients with a higher suspicion of secondary hypertension to assess for discrepancies in renal size, structural abnormalities, and other potential causes of hypertension.</a:t>
            </a:r>
          </a:p>
          <a:p>
            <a:r>
              <a:rPr lang="en-US" dirty="0" smtClean="0"/>
              <a:t>Measuring </a:t>
            </a:r>
            <a:r>
              <a:rPr lang="en-US" b="1" dirty="0" smtClean="0"/>
              <a:t>serum potassium </a:t>
            </a:r>
            <a:r>
              <a:rPr lang="en-US" dirty="0" smtClean="0"/>
              <a:t>is essential because </a:t>
            </a:r>
            <a:r>
              <a:rPr lang="en-US" dirty="0" err="1" smtClean="0"/>
              <a:t>hypokalemia</a:t>
            </a:r>
            <a:r>
              <a:rPr lang="en-US" dirty="0" smtClean="0"/>
              <a:t> may be present in </a:t>
            </a:r>
            <a:r>
              <a:rPr lang="en-US" dirty="0" err="1" smtClean="0"/>
              <a:t>renovascular</a:t>
            </a:r>
            <a:r>
              <a:rPr lang="en-US" dirty="0" smtClean="0"/>
              <a:t> hypertension and many monogenic forms of hypertension (including </a:t>
            </a:r>
            <a:r>
              <a:rPr lang="en-US" dirty="0" err="1" smtClean="0"/>
              <a:t>Liddle</a:t>
            </a:r>
            <a:r>
              <a:rPr lang="en-US" dirty="0" smtClean="0"/>
              <a:t> syndrome, </a:t>
            </a:r>
            <a:r>
              <a:rPr lang="en-US" dirty="0" err="1" smtClean="0"/>
              <a:t>glucocorticoid</a:t>
            </a:r>
            <a:r>
              <a:rPr lang="en-US" dirty="0" smtClean="0"/>
              <a:t> remedial </a:t>
            </a:r>
            <a:r>
              <a:rPr lang="en-US" dirty="0" err="1" smtClean="0"/>
              <a:t>aldosteronism</a:t>
            </a:r>
            <a:r>
              <a:rPr lang="en-US" dirty="0" smtClean="0"/>
              <a:t>, and apparent </a:t>
            </a:r>
            <a:r>
              <a:rPr lang="en-US" dirty="0" err="1" smtClean="0"/>
              <a:t>mineralocorticoid</a:t>
            </a:r>
            <a:r>
              <a:rPr lang="en-US" dirty="0" smtClean="0"/>
              <a:t> excess), whereas </a:t>
            </a:r>
            <a:r>
              <a:rPr lang="en-US" dirty="0" err="1" smtClean="0"/>
              <a:t>hyperkalemia</a:t>
            </a:r>
            <a:r>
              <a:rPr lang="en-US" dirty="0" smtClean="0"/>
              <a:t> may be seen in Gordon syndrome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14290"/>
            <a:ext cx="9144000" cy="6643710"/>
          </a:xfrm>
        </p:spPr>
        <p:txBody>
          <a:bodyPr>
            <a:normAutofit fontScale="77500" lnSpcReduction="20000"/>
          </a:bodyPr>
          <a:lstStyle/>
          <a:p>
            <a:r>
              <a:rPr lang="en-US" i="1" dirty="0" err="1" smtClean="0"/>
              <a:t>Renovascular</a:t>
            </a:r>
            <a:r>
              <a:rPr lang="en-US" i="1" dirty="0" smtClean="0"/>
              <a:t> hypertension is often associated with other diseases but may be </a:t>
            </a:r>
            <a:r>
              <a:rPr lang="en-US" dirty="0" smtClean="0"/>
              <a:t>isolated .</a:t>
            </a:r>
          </a:p>
          <a:p>
            <a:r>
              <a:rPr lang="en-US" dirty="0" smtClean="0"/>
              <a:t> </a:t>
            </a:r>
            <a:r>
              <a:rPr lang="en-US" b="1" dirty="0" smtClean="0"/>
              <a:t>Magnetic resonance (MR) or computed tomography , (CT) angiography</a:t>
            </a:r>
            <a:r>
              <a:rPr lang="en-US" dirty="0" smtClean="0"/>
              <a:t> can reveal renal artery </a:t>
            </a:r>
            <a:r>
              <a:rPr lang="en-US" dirty="0" err="1" smtClean="0"/>
              <a:t>stenosis</a:t>
            </a:r>
            <a:r>
              <a:rPr lang="en-US" dirty="0" smtClean="0"/>
              <a:t>, but formal </a:t>
            </a:r>
            <a:r>
              <a:rPr lang="en-US" dirty="0" err="1" smtClean="0"/>
              <a:t>intraarterial</a:t>
            </a:r>
            <a:r>
              <a:rPr lang="en-US" dirty="0" smtClean="0"/>
              <a:t> angiography may be needed to detect </a:t>
            </a:r>
            <a:r>
              <a:rPr lang="en-US" dirty="0" err="1" smtClean="0"/>
              <a:t>intrarenal</a:t>
            </a:r>
            <a:r>
              <a:rPr lang="en-US" dirty="0" smtClean="0"/>
              <a:t> vascular </a:t>
            </a:r>
            <a:r>
              <a:rPr lang="en-US" dirty="0" err="1" smtClean="0"/>
              <a:t>stenoses</a:t>
            </a:r>
            <a:r>
              <a:rPr lang="en-US" dirty="0" smtClean="0"/>
              <a:t> and in infants and young children, in whom noninvasive imaging techniques often are not helpful because of small vessel size. </a:t>
            </a:r>
          </a:p>
          <a:p>
            <a:r>
              <a:rPr lang="en-US" b="1" dirty="0" smtClean="0"/>
              <a:t>Doppler renal </a:t>
            </a:r>
            <a:r>
              <a:rPr lang="en-US" b="1" dirty="0" err="1" smtClean="0"/>
              <a:t>ultrasonography</a:t>
            </a:r>
            <a:r>
              <a:rPr lang="en-US" b="1" dirty="0" smtClean="0"/>
              <a:t> </a:t>
            </a:r>
            <a:r>
              <a:rPr lang="en-US" dirty="0" smtClean="0"/>
              <a:t>is of similar limited utility in children because of poor patient cooperation, imaging difficulties related to obesity, and operator inexperience. </a:t>
            </a:r>
          </a:p>
          <a:p>
            <a:r>
              <a:rPr lang="en-US" dirty="0" smtClean="0"/>
              <a:t>Doppler renal </a:t>
            </a:r>
            <a:r>
              <a:rPr lang="en-US" dirty="0" err="1" smtClean="0"/>
              <a:t>ultrasonography</a:t>
            </a:r>
            <a:r>
              <a:rPr lang="en-US" dirty="0" smtClean="0"/>
              <a:t> has a sensitivity of approximately 60–65% in patients with </a:t>
            </a:r>
            <a:r>
              <a:rPr lang="en-US" dirty="0" err="1" smtClean="0"/>
              <a:t>renovascular</a:t>
            </a:r>
            <a:r>
              <a:rPr lang="en-US" dirty="0" smtClean="0"/>
              <a:t> disease; specificity is 95%.</a:t>
            </a:r>
          </a:p>
          <a:p>
            <a:r>
              <a:rPr lang="en-US" dirty="0" smtClean="0"/>
              <a:t> </a:t>
            </a:r>
            <a:r>
              <a:rPr lang="en-US" b="1" dirty="0" smtClean="0"/>
              <a:t>CT angiography </a:t>
            </a:r>
            <a:r>
              <a:rPr lang="en-US" dirty="0" smtClean="0"/>
              <a:t>has a sensitivity and specificity of 88% and 81%, respectively, compared to 80% and 63% for MR angiography. </a:t>
            </a:r>
          </a:p>
          <a:p>
            <a:r>
              <a:rPr lang="en-US" b="1" dirty="0" smtClean="0"/>
              <a:t>Doppler </a:t>
            </a:r>
            <a:r>
              <a:rPr lang="en-US" b="1" dirty="0" err="1" smtClean="0"/>
              <a:t>ultrasonography</a:t>
            </a:r>
            <a:r>
              <a:rPr lang="en-US" b="1" dirty="0" smtClean="0"/>
              <a:t> </a:t>
            </a:r>
            <a:r>
              <a:rPr lang="en-US" dirty="0" smtClean="0"/>
              <a:t>is not recommended when screening for </a:t>
            </a:r>
            <a:r>
              <a:rPr lang="en-US" dirty="0" err="1" smtClean="0"/>
              <a:t>renovascular</a:t>
            </a:r>
            <a:r>
              <a:rPr lang="en-US" dirty="0" smtClean="0"/>
              <a:t> hypertension in the 2017 AAP guideline except in selected patients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igh blood pressure and eye disease | The Star Phoenix"/>
          <p:cNvPicPr>
            <a:picLocks noChangeAspect="1" noChangeArrowheads="1"/>
          </p:cNvPicPr>
          <p:nvPr/>
        </p:nvPicPr>
        <p:blipFill>
          <a:blip r:embed="rId2"/>
          <a:srcRect/>
          <a:stretch>
            <a:fillRect/>
          </a:stretch>
        </p:blipFill>
        <p:spPr bwMode="auto">
          <a:xfrm>
            <a:off x="0" y="357166"/>
            <a:ext cx="8786842" cy="500066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43050"/>
          </a:xfrm>
        </p:spPr>
        <p:txBody>
          <a:bodyPr>
            <a:normAutofit fontScale="90000"/>
          </a:bodyPr>
          <a:lstStyle/>
          <a:p>
            <a:r>
              <a:rPr lang="en-US" dirty="0" smtClean="0"/>
              <a:t>Findings to Look for on Physical Examination in Patients</a:t>
            </a:r>
            <a:br>
              <a:rPr lang="en-US" dirty="0" smtClean="0"/>
            </a:br>
            <a:r>
              <a:rPr lang="en-US" dirty="0" smtClean="0"/>
              <a:t>With Hypertension</a:t>
            </a:r>
            <a:endParaRPr lang="en-US" dirty="0"/>
          </a:p>
        </p:txBody>
      </p:sp>
      <p:sp>
        <p:nvSpPr>
          <p:cNvPr id="3" name="Content Placeholder 2"/>
          <p:cNvSpPr>
            <a:spLocks noGrp="1"/>
          </p:cNvSpPr>
          <p:nvPr>
            <p:ph sz="quarter" idx="1"/>
          </p:nvPr>
        </p:nvSpPr>
        <p:spPr>
          <a:xfrm>
            <a:off x="457200" y="1857364"/>
            <a:ext cx="8229600" cy="5000636"/>
          </a:xfrm>
        </p:spPr>
        <p:txBody>
          <a:bodyPr>
            <a:normAutofit lnSpcReduction="10000"/>
          </a:bodyPr>
          <a:lstStyle/>
          <a:p>
            <a:r>
              <a:rPr lang="en-US" b="1" dirty="0" smtClean="0"/>
              <a:t>PHYSICAL FINDINGS POTENTIAL RELEVANCE</a:t>
            </a:r>
          </a:p>
          <a:p>
            <a:pPr>
              <a:buNone/>
            </a:pPr>
            <a:r>
              <a:rPr lang="en-US" b="1" dirty="0" smtClean="0"/>
              <a:t>GENERAL</a:t>
            </a:r>
          </a:p>
          <a:p>
            <a:r>
              <a:rPr lang="en-US" dirty="0" smtClean="0"/>
              <a:t>Pale mucous membranes, edema, growth Retardation -Chronic renal disease</a:t>
            </a:r>
          </a:p>
          <a:p>
            <a:r>
              <a:rPr lang="en-US" dirty="0" smtClean="0"/>
              <a:t>Elfin </a:t>
            </a:r>
            <a:r>
              <a:rPr lang="en-US" dirty="0" err="1" smtClean="0"/>
              <a:t>facies</a:t>
            </a:r>
            <a:r>
              <a:rPr lang="en-US" dirty="0" smtClean="0"/>
              <a:t>, poor growth, retardation- Williams syndrome</a:t>
            </a:r>
          </a:p>
          <a:p>
            <a:r>
              <a:rPr lang="en-US" dirty="0" smtClean="0"/>
              <a:t>Webbing of neck, low hairline, widespread nipples, wide carrying angle-Turner syndrome</a:t>
            </a:r>
          </a:p>
          <a:p>
            <a:r>
              <a:rPr lang="en-US" dirty="0" smtClean="0"/>
              <a:t>Moon face, buffalo hump, </a:t>
            </a:r>
            <a:r>
              <a:rPr lang="en-US" dirty="0" err="1" smtClean="0"/>
              <a:t>hirsutism</a:t>
            </a:r>
            <a:r>
              <a:rPr lang="en-US" dirty="0" smtClean="0"/>
              <a:t>, </a:t>
            </a:r>
            <a:r>
              <a:rPr lang="en-US" dirty="0" err="1" smtClean="0"/>
              <a:t>truncal</a:t>
            </a:r>
            <a:r>
              <a:rPr lang="en-US" dirty="0" smtClean="0"/>
              <a:t> obesity, </a:t>
            </a:r>
            <a:r>
              <a:rPr lang="en-US" dirty="0" err="1" smtClean="0"/>
              <a:t>striae</a:t>
            </a:r>
            <a:r>
              <a:rPr lang="en-US" dirty="0" smtClean="0"/>
              <a:t>, acne- Cushing syndrome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2852"/>
            <a:ext cx="8229600" cy="6357982"/>
          </a:xfrm>
        </p:spPr>
        <p:txBody>
          <a:bodyPr>
            <a:normAutofit fontScale="77500" lnSpcReduction="20000"/>
          </a:bodyPr>
          <a:lstStyle/>
          <a:p>
            <a:pPr>
              <a:buNone/>
            </a:pPr>
            <a:r>
              <a:rPr lang="en-US" dirty="0" smtClean="0"/>
              <a:t>HABITUS</a:t>
            </a:r>
          </a:p>
          <a:p>
            <a:r>
              <a:rPr lang="en-US" dirty="0" smtClean="0"/>
              <a:t>Thinness- </a:t>
            </a:r>
            <a:r>
              <a:rPr lang="en-US" dirty="0" err="1" smtClean="0"/>
              <a:t>Pheochromocytoma</a:t>
            </a:r>
            <a:r>
              <a:rPr lang="en-US" dirty="0" smtClean="0"/>
              <a:t>, renal disease, hyperthyroidism</a:t>
            </a:r>
          </a:p>
          <a:p>
            <a:r>
              <a:rPr lang="en-US" dirty="0" err="1" smtClean="0"/>
              <a:t>Virilization</a:t>
            </a:r>
            <a:r>
              <a:rPr lang="en-US" dirty="0" smtClean="0"/>
              <a:t>- Congenital adrenal hyperplasia</a:t>
            </a:r>
          </a:p>
          <a:p>
            <a:r>
              <a:rPr lang="en-US" dirty="0" smtClean="0"/>
              <a:t>Rickets- Chronic renal disease</a:t>
            </a:r>
          </a:p>
          <a:p>
            <a:pPr>
              <a:buNone/>
            </a:pPr>
            <a:r>
              <a:rPr lang="en-US" b="1" dirty="0" smtClean="0"/>
              <a:t>SKIN</a:t>
            </a:r>
          </a:p>
          <a:p>
            <a:r>
              <a:rPr lang="en-US" dirty="0" smtClean="0"/>
              <a:t>Café au </a:t>
            </a:r>
            <a:r>
              <a:rPr lang="en-US" dirty="0" err="1" smtClean="0"/>
              <a:t>lait</a:t>
            </a:r>
            <a:r>
              <a:rPr lang="en-US" dirty="0" smtClean="0"/>
              <a:t> spots, </a:t>
            </a:r>
            <a:r>
              <a:rPr lang="en-US" dirty="0" err="1" smtClean="0"/>
              <a:t>neurofibromas</a:t>
            </a:r>
            <a:r>
              <a:rPr lang="en-US" dirty="0" smtClean="0"/>
              <a:t>- Neurofibromatosis, </a:t>
            </a:r>
            <a:r>
              <a:rPr lang="en-US" dirty="0" err="1" smtClean="0"/>
              <a:t>pheochromocytoma</a:t>
            </a:r>
            <a:endParaRPr lang="en-US" dirty="0" smtClean="0"/>
          </a:p>
          <a:p>
            <a:r>
              <a:rPr lang="en-US" dirty="0" smtClean="0"/>
              <a:t>Tubers, “ash-leaf” spots- Tuberous sclerosis</a:t>
            </a:r>
          </a:p>
          <a:p>
            <a:r>
              <a:rPr lang="en-US" dirty="0" smtClean="0"/>
              <a:t>Rashes- Systemic lupus </a:t>
            </a:r>
            <a:r>
              <a:rPr lang="en-US" dirty="0" err="1" smtClean="0"/>
              <a:t>erythematosus</a:t>
            </a:r>
            <a:r>
              <a:rPr lang="en-US" dirty="0" smtClean="0"/>
              <a:t>, </a:t>
            </a:r>
            <a:r>
              <a:rPr lang="en-US" dirty="0" err="1" smtClean="0"/>
              <a:t>vasculitis</a:t>
            </a:r>
            <a:r>
              <a:rPr lang="en-US" dirty="0" smtClean="0"/>
              <a:t> (</a:t>
            </a:r>
            <a:r>
              <a:rPr lang="en-US" dirty="0" err="1" smtClean="0"/>
              <a:t>Henoch-Schönlein</a:t>
            </a:r>
            <a:r>
              <a:rPr lang="en-US" dirty="0" smtClean="0"/>
              <a:t> </a:t>
            </a:r>
            <a:r>
              <a:rPr lang="en-US" dirty="0" err="1" smtClean="0"/>
              <a:t>purpura</a:t>
            </a:r>
            <a:r>
              <a:rPr lang="en-US" dirty="0" smtClean="0"/>
              <a:t>), impetigo with acute nephritis</a:t>
            </a:r>
          </a:p>
          <a:p>
            <a:r>
              <a:rPr lang="en-US" dirty="0" smtClean="0"/>
              <a:t>Pallor, evanescent flushing, sweating- </a:t>
            </a:r>
            <a:r>
              <a:rPr lang="en-US" dirty="0" err="1" smtClean="0"/>
              <a:t>Pheochromocytoma</a:t>
            </a:r>
            <a:endParaRPr lang="en-US" dirty="0" smtClean="0"/>
          </a:p>
          <a:p>
            <a:r>
              <a:rPr lang="en-US" dirty="0" smtClean="0"/>
              <a:t>Needle tracks- Illicit drug use</a:t>
            </a:r>
          </a:p>
          <a:p>
            <a:r>
              <a:rPr lang="en-US" dirty="0" smtClean="0"/>
              <a:t>Bruises, </a:t>
            </a:r>
            <a:r>
              <a:rPr lang="en-US" dirty="0" err="1" smtClean="0"/>
              <a:t>striae</a:t>
            </a:r>
            <a:r>
              <a:rPr lang="en-US" dirty="0" smtClean="0"/>
              <a:t> -Cushing syndrome</a:t>
            </a:r>
          </a:p>
          <a:p>
            <a:r>
              <a:rPr lang="en-US" dirty="0" err="1" smtClean="0"/>
              <a:t>Acanthosis</a:t>
            </a:r>
            <a:r>
              <a:rPr lang="en-US" dirty="0" smtClean="0"/>
              <a:t> </a:t>
            </a:r>
            <a:r>
              <a:rPr lang="en-US" dirty="0" err="1" smtClean="0"/>
              <a:t>nigricans</a:t>
            </a:r>
            <a:r>
              <a:rPr lang="en-US" dirty="0" smtClean="0"/>
              <a:t>- Type 2 diabetes, insulin resistance</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229600" cy="6429420"/>
          </a:xfrm>
        </p:spPr>
        <p:txBody>
          <a:bodyPr>
            <a:normAutofit fontScale="77500" lnSpcReduction="20000"/>
          </a:bodyPr>
          <a:lstStyle/>
          <a:p>
            <a:pPr>
              <a:buNone/>
            </a:pPr>
            <a:r>
              <a:rPr lang="en-US" b="1" dirty="0" smtClean="0"/>
              <a:t>EYES</a:t>
            </a:r>
          </a:p>
          <a:p>
            <a:r>
              <a:rPr lang="en-US" dirty="0" err="1" smtClean="0"/>
              <a:t>Extraocular</a:t>
            </a:r>
            <a:r>
              <a:rPr lang="en-US" dirty="0" smtClean="0"/>
              <a:t> muscle palsy -Nonspecific, chronic, severe</a:t>
            </a:r>
          </a:p>
          <a:p>
            <a:r>
              <a:rPr lang="en-US" dirty="0" err="1" smtClean="0"/>
              <a:t>Fundal</a:t>
            </a:r>
            <a:r>
              <a:rPr lang="en-US" dirty="0" smtClean="0"/>
              <a:t> changes -Nonspecific, chronic, severe</a:t>
            </a:r>
          </a:p>
          <a:p>
            <a:r>
              <a:rPr lang="en-US" dirty="0" err="1" smtClean="0"/>
              <a:t>Proptosis</a:t>
            </a:r>
            <a:r>
              <a:rPr lang="en-US" dirty="0" smtClean="0"/>
              <a:t> -Hyperthyroidism</a:t>
            </a:r>
          </a:p>
          <a:p>
            <a:pPr>
              <a:buNone/>
            </a:pPr>
            <a:r>
              <a:rPr lang="en-US" b="1" dirty="0" smtClean="0"/>
              <a:t>HEAD AND NECK</a:t>
            </a:r>
          </a:p>
          <a:p>
            <a:r>
              <a:rPr lang="en-US" dirty="0" smtClean="0"/>
              <a:t>Goiter- Thyroid disease</a:t>
            </a:r>
          </a:p>
          <a:p>
            <a:r>
              <a:rPr lang="en-US" dirty="0" err="1" smtClean="0"/>
              <a:t>Adenotonsillar</a:t>
            </a:r>
            <a:r>
              <a:rPr lang="en-US" dirty="0" smtClean="0"/>
              <a:t> hypertrophy- Sleep-disordered breathing</a:t>
            </a:r>
          </a:p>
          <a:p>
            <a:r>
              <a:rPr lang="en-US" dirty="0" smtClean="0"/>
              <a:t>Webbed neck- Turner syndrome</a:t>
            </a:r>
          </a:p>
          <a:p>
            <a:pPr>
              <a:buNone/>
            </a:pPr>
            <a:r>
              <a:rPr lang="en-US" b="1" dirty="0" smtClean="0"/>
              <a:t>CARDIOVASCULAR SIGNS</a:t>
            </a:r>
          </a:p>
          <a:p>
            <a:r>
              <a:rPr lang="en-US" dirty="0" smtClean="0"/>
              <a:t>Absent of diminished femoral pulses, low leg pressure relative to arm pressure -Aortic coarctation</a:t>
            </a:r>
          </a:p>
          <a:p>
            <a:r>
              <a:rPr lang="en-US" dirty="0" smtClean="0"/>
              <a:t>Heart size, rate, rhythm; murmurs; respiratory difficulty, </a:t>
            </a:r>
            <a:r>
              <a:rPr lang="en-US" dirty="0" err="1" smtClean="0"/>
              <a:t>hepatomegaly</a:t>
            </a:r>
            <a:r>
              <a:rPr lang="en-US" dirty="0" smtClean="0"/>
              <a:t>- Aortic coarctation, congestive heart failure</a:t>
            </a:r>
          </a:p>
          <a:p>
            <a:r>
              <a:rPr lang="en-US" dirty="0" smtClean="0"/>
              <a:t>Bruits over great vessels- </a:t>
            </a:r>
            <a:r>
              <a:rPr lang="en-US" dirty="0" err="1" smtClean="0"/>
              <a:t>Arteritis</a:t>
            </a:r>
            <a:r>
              <a:rPr lang="en-US" dirty="0" smtClean="0"/>
              <a:t> or </a:t>
            </a:r>
            <a:r>
              <a:rPr lang="en-US" dirty="0" err="1" smtClean="0"/>
              <a:t>arteriopathy</a:t>
            </a:r>
            <a:endParaRPr lang="en-US" dirty="0" smtClean="0"/>
          </a:p>
          <a:p>
            <a:r>
              <a:rPr lang="en-US" dirty="0" smtClean="0"/>
              <a:t>Rub -Pericardial effusion secondary to chronic renal disease</a:t>
            </a:r>
          </a:p>
          <a:p>
            <a:pPr>
              <a:buNone/>
            </a:pPr>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0"/>
            <a:ext cx="9001156" cy="6858000"/>
          </a:xfrm>
        </p:spPr>
        <p:txBody>
          <a:bodyPr>
            <a:normAutofit fontScale="70000" lnSpcReduction="20000"/>
          </a:bodyPr>
          <a:lstStyle/>
          <a:p>
            <a:pPr>
              <a:buNone/>
            </a:pPr>
            <a:r>
              <a:rPr lang="en-US" b="1" dirty="0" smtClean="0"/>
              <a:t>PULMONARY SIGNS</a:t>
            </a:r>
          </a:p>
          <a:p>
            <a:r>
              <a:rPr lang="en-US" dirty="0" smtClean="0"/>
              <a:t>Pulmonary edema -Congestive heart failure, acute nephritis</a:t>
            </a:r>
          </a:p>
          <a:p>
            <a:r>
              <a:rPr lang="en-US" dirty="0" smtClean="0"/>
              <a:t>Picture of </a:t>
            </a:r>
            <a:r>
              <a:rPr lang="en-US" dirty="0" err="1" smtClean="0"/>
              <a:t>bronchopulmonary</a:t>
            </a:r>
            <a:r>
              <a:rPr lang="en-US" dirty="0" smtClean="0"/>
              <a:t> dysplasia -</a:t>
            </a:r>
            <a:r>
              <a:rPr lang="en-US" dirty="0" err="1" smtClean="0"/>
              <a:t>Bronchopulmonary</a:t>
            </a:r>
            <a:r>
              <a:rPr lang="en-US" dirty="0" smtClean="0"/>
              <a:t> dysplasia–associated hypertension</a:t>
            </a:r>
          </a:p>
          <a:p>
            <a:pPr>
              <a:buNone/>
            </a:pPr>
            <a:r>
              <a:rPr lang="en-US" b="1" dirty="0" smtClean="0"/>
              <a:t>ABDOMEN</a:t>
            </a:r>
          </a:p>
          <a:p>
            <a:r>
              <a:rPr lang="en-US" dirty="0" err="1" smtClean="0"/>
              <a:t>Epigastric</a:t>
            </a:r>
            <a:r>
              <a:rPr lang="en-US" dirty="0" smtClean="0"/>
              <a:t> bruit - Primary </a:t>
            </a:r>
            <a:r>
              <a:rPr lang="en-US" dirty="0" err="1" smtClean="0"/>
              <a:t>renovascular</a:t>
            </a:r>
            <a:r>
              <a:rPr lang="en-US" dirty="0" smtClean="0"/>
              <a:t> disease or in association with Williams syndrome, neurofibromatosis, </a:t>
            </a:r>
            <a:r>
              <a:rPr lang="en-US" dirty="0" err="1" smtClean="0"/>
              <a:t>fibromuscular</a:t>
            </a:r>
            <a:r>
              <a:rPr lang="en-US" dirty="0" smtClean="0"/>
              <a:t> dysplasia, or </a:t>
            </a:r>
            <a:r>
              <a:rPr lang="en-US" dirty="0" err="1" smtClean="0"/>
              <a:t>arteritis</a:t>
            </a:r>
            <a:endParaRPr lang="en-US" dirty="0" smtClean="0"/>
          </a:p>
          <a:p>
            <a:r>
              <a:rPr lang="en-US" dirty="0" smtClean="0"/>
              <a:t>Abdominal masses - </a:t>
            </a:r>
            <a:r>
              <a:rPr lang="en-US" dirty="0" err="1" smtClean="0"/>
              <a:t>Wilms</a:t>
            </a:r>
            <a:r>
              <a:rPr lang="en-US" dirty="0" smtClean="0"/>
              <a:t> tumor, </a:t>
            </a:r>
            <a:r>
              <a:rPr lang="en-US" dirty="0" err="1" smtClean="0"/>
              <a:t>neuroblastoma</a:t>
            </a:r>
            <a:r>
              <a:rPr lang="en-US" dirty="0" smtClean="0"/>
              <a:t>, </a:t>
            </a:r>
            <a:r>
              <a:rPr lang="en-US" dirty="0" err="1" smtClean="0"/>
              <a:t>pheochromocytoma</a:t>
            </a:r>
            <a:r>
              <a:rPr lang="en-US" dirty="0" smtClean="0"/>
              <a:t>, polycystic kidneys, </a:t>
            </a:r>
            <a:r>
              <a:rPr lang="en-US" dirty="0" err="1" smtClean="0"/>
              <a:t>hydronephrosis</a:t>
            </a:r>
            <a:r>
              <a:rPr lang="en-US" dirty="0" smtClean="0"/>
              <a:t>, dysplastic kidneys</a:t>
            </a:r>
          </a:p>
          <a:p>
            <a:r>
              <a:rPr lang="en-US" dirty="0" smtClean="0"/>
              <a:t>Jaundice- </a:t>
            </a:r>
            <a:r>
              <a:rPr lang="en-US" dirty="0" err="1" smtClean="0"/>
              <a:t>Alagille</a:t>
            </a:r>
            <a:r>
              <a:rPr lang="en-US" dirty="0" smtClean="0"/>
              <a:t> </a:t>
            </a:r>
            <a:r>
              <a:rPr lang="en-US" dirty="0" err="1" smtClean="0"/>
              <a:t>arteriohepatic</a:t>
            </a:r>
            <a:r>
              <a:rPr lang="en-US" dirty="0" smtClean="0"/>
              <a:t> dysplasia</a:t>
            </a:r>
          </a:p>
          <a:p>
            <a:pPr>
              <a:buNone/>
            </a:pPr>
            <a:r>
              <a:rPr lang="en-US" b="1" dirty="0" smtClean="0"/>
              <a:t>NEUROLOGIC SIGNS</a:t>
            </a:r>
          </a:p>
          <a:p>
            <a:r>
              <a:rPr lang="en-US" dirty="0" smtClean="0"/>
              <a:t>Neurologic deficits- Chronic or severe acute hypertension with stroke</a:t>
            </a:r>
          </a:p>
          <a:p>
            <a:r>
              <a:rPr lang="en-US" dirty="0" smtClean="0"/>
              <a:t>Muscle weakness -</a:t>
            </a:r>
            <a:r>
              <a:rPr lang="en-US" dirty="0" err="1" smtClean="0"/>
              <a:t>Hyperaldosteronism</a:t>
            </a:r>
            <a:r>
              <a:rPr lang="en-US" dirty="0" smtClean="0"/>
              <a:t>, </a:t>
            </a:r>
            <a:r>
              <a:rPr lang="en-US" dirty="0" err="1" smtClean="0"/>
              <a:t>Liddle</a:t>
            </a:r>
            <a:r>
              <a:rPr lang="en-US" dirty="0" smtClean="0"/>
              <a:t> syndrome (</a:t>
            </a:r>
            <a:r>
              <a:rPr lang="en-US" dirty="0" err="1" smtClean="0"/>
              <a:t>hypokalemic</a:t>
            </a:r>
            <a:r>
              <a:rPr lang="en-US" dirty="0" smtClean="0"/>
              <a:t> low </a:t>
            </a:r>
            <a:r>
              <a:rPr lang="en-US" dirty="0" err="1" smtClean="0"/>
              <a:t>renin</a:t>
            </a:r>
            <a:r>
              <a:rPr lang="en-US" dirty="0" smtClean="0"/>
              <a:t> hypertension)</a:t>
            </a:r>
          </a:p>
          <a:p>
            <a:pPr>
              <a:buNone/>
            </a:pPr>
            <a:r>
              <a:rPr lang="en-US" b="1" dirty="0" smtClean="0"/>
              <a:t>GENITALIA</a:t>
            </a:r>
          </a:p>
          <a:p>
            <a:r>
              <a:rPr lang="en-US" dirty="0" smtClean="0"/>
              <a:t>Ambiguous, </a:t>
            </a:r>
            <a:r>
              <a:rPr lang="en-US" dirty="0" err="1" smtClean="0"/>
              <a:t>virilized</a:t>
            </a:r>
            <a:r>
              <a:rPr lang="en-US" dirty="0" smtClean="0"/>
              <a:t>- Congenital adrenal hyperplasia (11</a:t>
            </a:r>
            <a:r>
              <a:rPr lang="el-GR" dirty="0" smtClean="0"/>
              <a:t>β- </a:t>
            </a:r>
            <a:r>
              <a:rPr lang="en-US" dirty="0" smtClean="0"/>
              <a:t>or 17</a:t>
            </a:r>
            <a:r>
              <a:rPr lang="el-GR" dirty="0" smtClean="0"/>
              <a:t>α-</a:t>
            </a:r>
            <a:r>
              <a:rPr lang="en-US" dirty="0" err="1" smtClean="0"/>
              <a:t>hydroxylase</a:t>
            </a:r>
            <a:r>
              <a:rPr lang="en-US" dirty="0" smtClean="0"/>
              <a:t> deficiencies)</a:t>
            </a:r>
          </a:p>
          <a:p>
            <a:pPr>
              <a:buNone/>
            </a:pPr>
            <a:r>
              <a:rPr lang="en-US" b="1" dirty="0" smtClean="0"/>
              <a:t>SKELETAL</a:t>
            </a:r>
          </a:p>
          <a:p>
            <a:r>
              <a:rPr lang="en-US" dirty="0" smtClean="0"/>
              <a:t>Short metacarpal (4th, 5th) bones, short stature- </a:t>
            </a:r>
            <a:r>
              <a:rPr lang="en-US" dirty="0" err="1" smtClean="0"/>
              <a:t>Autosomal</a:t>
            </a:r>
            <a:r>
              <a:rPr lang="en-US" dirty="0" smtClean="0"/>
              <a:t> dominant hypertension with </a:t>
            </a:r>
            <a:r>
              <a:rPr lang="en-US" dirty="0" err="1" smtClean="0"/>
              <a:t>brachydactyly</a:t>
            </a:r>
            <a:r>
              <a:rPr lang="en-US" dirty="0" smtClean="0"/>
              <a:t> (</a:t>
            </a:r>
            <a:r>
              <a:rPr lang="en-US" dirty="0" err="1" smtClean="0"/>
              <a:t>Bilginturan</a:t>
            </a:r>
            <a:r>
              <a:rPr lang="en-US" dirty="0" smtClean="0"/>
              <a:t> disease)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229600" cy="5911873"/>
          </a:xfrm>
        </p:spPr>
        <p:txBody>
          <a:bodyPr>
            <a:normAutofit fontScale="77500" lnSpcReduction="20000"/>
          </a:bodyPr>
          <a:lstStyle/>
          <a:p>
            <a:pPr>
              <a:buNone/>
            </a:pPr>
            <a:r>
              <a:rPr lang="en-US" b="1" dirty="0" smtClean="0"/>
              <a:t>STUDY OR PROCEDURE PURPOSE TARGET POPULATION</a:t>
            </a:r>
          </a:p>
          <a:p>
            <a:r>
              <a:rPr lang="en-US" b="1" dirty="0" smtClean="0"/>
              <a:t>EVALUATION FOR IDENTIFIABLE CAUSES</a:t>
            </a:r>
          </a:p>
          <a:p>
            <a:r>
              <a:rPr lang="en-US" dirty="0" smtClean="0"/>
              <a:t>History, including sleep </a:t>
            </a:r>
            <a:r>
              <a:rPr lang="en-US" dirty="0" err="1" smtClean="0"/>
              <a:t>history,family</a:t>
            </a:r>
            <a:r>
              <a:rPr lang="en-US" dirty="0" smtClean="0"/>
              <a:t> history, risk factors, diet, and habits such as smoking and drinking alcohol; physical examination - History and physical examination </a:t>
            </a:r>
            <a:r>
              <a:rPr lang="en-US" dirty="0" err="1" smtClean="0"/>
              <a:t>helpfocus</a:t>
            </a:r>
            <a:r>
              <a:rPr lang="en-US" dirty="0" smtClean="0"/>
              <a:t> subsequent evaluation- All children with persistent BP ≥90th percentile</a:t>
            </a:r>
          </a:p>
          <a:p>
            <a:r>
              <a:rPr lang="en-US" dirty="0" smtClean="0"/>
              <a:t>Blood urea nitrogen, </a:t>
            </a:r>
            <a:r>
              <a:rPr lang="en-US" dirty="0" err="1" smtClean="0"/>
              <a:t>creatinine</a:t>
            </a:r>
            <a:r>
              <a:rPr lang="en-US" dirty="0" smtClean="0"/>
              <a:t>, electrolytes, urinalysis, and urine culture- R/O renal disease and chronic </a:t>
            </a:r>
            <a:r>
              <a:rPr lang="en-US" dirty="0" err="1" smtClean="0"/>
              <a:t>pyelonephritis</a:t>
            </a:r>
            <a:r>
              <a:rPr lang="en-US" dirty="0" smtClean="0"/>
              <a:t>, </a:t>
            </a:r>
            <a:r>
              <a:rPr lang="en-US" dirty="0" err="1" smtClean="0"/>
              <a:t>mineralocorticoid</a:t>
            </a:r>
            <a:r>
              <a:rPr lang="en-US" dirty="0" smtClean="0"/>
              <a:t> excess states- All children with persistent BP ≥95th percentile</a:t>
            </a:r>
          </a:p>
          <a:p>
            <a:r>
              <a:rPr lang="en-US" dirty="0" smtClean="0"/>
              <a:t>Complete blood count- R/O anemia, consistent with chronic renal disease- All children with signs of chronic kidney disease</a:t>
            </a:r>
          </a:p>
          <a:p>
            <a:r>
              <a:rPr lang="en-US" dirty="0" smtClean="0"/>
              <a:t>Renal ultrasound -R/O renal scar, congenital anomaly, or disparate renal size- All children with signs or symptoms </a:t>
            </a:r>
            <a:r>
              <a:rPr lang="en-US" dirty="0" err="1" smtClean="0"/>
              <a:t>concerningfor</a:t>
            </a:r>
            <a:r>
              <a:rPr lang="en-US" dirty="0" smtClean="0"/>
              <a:t> secondary cause of hypertension</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229600" cy="6072230"/>
          </a:xfrm>
        </p:spPr>
        <p:txBody>
          <a:bodyPr>
            <a:normAutofit fontScale="92500" lnSpcReduction="10000"/>
          </a:bodyPr>
          <a:lstStyle/>
          <a:p>
            <a:r>
              <a:rPr lang="en-US" b="1" dirty="0" smtClean="0"/>
              <a:t>EVALUATION FOR COMORBIDITY</a:t>
            </a:r>
          </a:p>
          <a:p>
            <a:r>
              <a:rPr lang="en-US" b="1" dirty="0" smtClean="0"/>
              <a:t>Fasting lipid panel, fasting glucose- </a:t>
            </a:r>
            <a:r>
              <a:rPr lang="en-US" dirty="0" smtClean="0"/>
              <a:t>Identify </a:t>
            </a:r>
            <a:r>
              <a:rPr lang="en-US" dirty="0" err="1" smtClean="0"/>
              <a:t>hyperlipidemia</a:t>
            </a:r>
            <a:r>
              <a:rPr lang="en-US" dirty="0" smtClean="0"/>
              <a:t>, identify metabolic abnormalities- Overweight patients with BP at 90th-94</a:t>
            </a:r>
            <a:r>
              <a:rPr lang="en-US" baseline="30000" dirty="0" smtClean="0"/>
              <a:t>th</a:t>
            </a:r>
            <a:r>
              <a:rPr lang="en-US" dirty="0" smtClean="0"/>
              <a:t> percentile; all patients with BP ≥95th percentile; family history of hypertension or cardiovascular disease; child with chronic renal disease</a:t>
            </a:r>
          </a:p>
          <a:p>
            <a:r>
              <a:rPr lang="en-US" b="1" dirty="0" smtClean="0"/>
              <a:t>Drug screen- </a:t>
            </a:r>
            <a:r>
              <a:rPr lang="en-US" dirty="0" smtClean="0"/>
              <a:t>Identify substances that might cause hypertension -History suggestive of possible contribution by substances or drugs</a:t>
            </a:r>
          </a:p>
          <a:p>
            <a:r>
              <a:rPr lang="en-US" b="1" dirty="0" err="1" smtClean="0"/>
              <a:t>Polysomnography</a:t>
            </a:r>
            <a:r>
              <a:rPr lang="en-US" dirty="0" smtClean="0"/>
              <a:t>- Identify sleep- History of loud, frequent snoring, or daytime disordered breathing somnolence</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6643710"/>
          </a:xfrm>
        </p:spPr>
        <p:txBody>
          <a:bodyPr>
            <a:normAutofit fontScale="70000" lnSpcReduction="20000"/>
          </a:bodyPr>
          <a:lstStyle/>
          <a:p>
            <a:pPr>
              <a:buNone/>
            </a:pPr>
            <a:r>
              <a:rPr lang="en-US" dirty="0" smtClean="0"/>
              <a:t>EVALUATION FOR TARGET-ORGAN DAMAGE</a:t>
            </a:r>
          </a:p>
          <a:p>
            <a:r>
              <a:rPr lang="en-US" dirty="0" smtClean="0"/>
              <a:t>Echocardiogram -Identify </a:t>
            </a:r>
            <a:r>
              <a:rPr lang="en-US" dirty="0" err="1" smtClean="0"/>
              <a:t>leftventricular</a:t>
            </a:r>
            <a:r>
              <a:rPr lang="en-US" dirty="0" smtClean="0"/>
              <a:t> hypertrophy and other indications of </a:t>
            </a:r>
            <a:r>
              <a:rPr lang="en-US" dirty="0" err="1" smtClean="0"/>
              <a:t>cardiacinvolvement</a:t>
            </a:r>
            <a:r>
              <a:rPr lang="en-US" dirty="0" smtClean="0"/>
              <a:t> - Patients with </a:t>
            </a:r>
            <a:r>
              <a:rPr lang="en-US" dirty="0" err="1" smtClean="0"/>
              <a:t>comorbid</a:t>
            </a:r>
            <a:r>
              <a:rPr lang="en-US" dirty="0" smtClean="0"/>
              <a:t> risk factors* and BP 90th- 94th percentile; all patients with BP ≥95</a:t>
            </a:r>
            <a:r>
              <a:rPr lang="en-US" baseline="30000" dirty="0" smtClean="0"/>
              <a:t>th</a:t>
            </a:r>
            <a:r>
              <a:rPr lang="en-US" dirty="0" smtClean="0"/>
              <a:t> percentile</a:t>
            </a:r>
          </a:p>
          <a:p>
            <a:r>
              <a:rPr lang="en-US" dirty="0" smtClean="0"/>
              <a:t>Retinal exam- Identify retinal vascular changes - Patients with </a:t>
            </a:r>
            <a:r>
              <a:rPr lang="en-US" dirty="0" err="1" smtClean="0"/>
              <a:t>comorbid</a:t>
            </a:r>
            <a:r>
              <a:rPr lang="en-US" dirty="0" smtClean="0"/>
              <a:t> risk factors and BP 90th-94th percentile; all patients with BP ≥95</a:t>
            </a:r>
            <a:r>
              <a:rPr lang="en-US" baseline="30000" dirty="0" smtClean="0"/>
              <a:t>th</a:t>
            </a:r>
            <a:r>
              <a:rPr lang="en-US" dirty="0" smtClean="0"/>
              <a:t> percentile</a:t>
            </a:r>
          </a:p>
          <a:p>
            <a:pPr>
              <a:buNone/>
            </a:pPr>
            <a:r>
              <a:rPr lang="en-US" dirty="0" smtClean="0"/>
              <a:t>ADDITIONAL EVALUATION AS INDICATED</a:t>
            </a:r>
          </a:p>
          <a:p>
            <a:r>
              <a:rPr lang="en-US" dirty="0" smtClean="0"/>
              <a:t>Ambulatory blood pressure monitoring -Identify white coat hypertension, abnormal diurnal BP pattern, BP load -All children with persistent BP ≥95th percentile</a:t>
            </a:r>
          </a:p>
          <a:p>
            <a:r>
              <a:rPr lang="en-US" dirty="0" err="1" smtClean="0"/>
              <a:t>Renovascular</a:t>
            </a:r>
            <a:r>
              <a:rPr lang="en-US" dirty="0" smtClean="0"/>
              <a:t> </a:t>
            </a:r>
            <a:r>
              <a:rPr lang="en-US" dirty="0" err="1" smtClean="0"/>
              <a:t>imagingm</a:t>
            </a:r>
            <a:r>
              <a:rPr lang="en-US" dirty="0" smtClean="0"/>
              <a:t> Magnetic resonance or CT angiography -Identify </a:t>
            </a:r>
            <a:r>
              <a:rPr lang="en-US" dirty="0" err="1" smtClean="0"/>
              <a:t>renovascular</a:t>
            </a:r>
            <a:r>
              <a:rPr lang="en-US" dirty="0" smtClean="0"/>
              <a:t> disease - Young children with stage 1 hypertension and any child or adolescent with stage 2 hypertension.</a:t>
            </a:r>
          </a:p>
          <a:p>
            <a:r>
              <a:rPr lang="en-US" dirty="0" err="1" smtClean="0"/>
              <a:t>Arteriography</a:t>
            </a:r>
            <a:r>
              <a:rPr lang="en-US" dirty="0" smtClean="0"/>
              <a:t>: digital subtraction or classic</a:t>
            </a:r>
          </a:p>
          <a:p>
            <a:r>
              <a:rPr lang="en-US" dirty="0" smtClean="0"/>
              <a:t> Plasma and urine </a:t>
            </a:r>
            <a:r>
              <a:rPr lang="en-US" dirty="0" err="1" smtClean="0"/>
              <a:t>catecholamines</a:t>
            </a:r>
            <a:r>
              <a:rPr lang="en-US" dirty="0" smtClean="0"/>
              <a:t> –Identify catecholamine mediated hypertension -Patients with signs and symptoms concerning for </a:t>
            </a:r>
            <a:r>
              <a:rPr lang="en-US" dirty="0" err="1" smtClean="0"/>
              <a:t>pheochromocytoma</a:t>
            </a:r>
            <a:endParaRPr lang="en-US" dirty="0" smtClean="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6357982"/>
          </a:xfrm>
        </p:spPr>
        <p:txBody>
          <a:bodyPr>
            <a:normAutofit/>
          </a:bodyPr>
          <a:lstStyle/>
          <a:p>
            <a:pPr>
              <a:buNone/>
            </a:pPr>
            <a:r>
              <a:rPr lang="en-US" b="1" dirty="0"/>
              <a:t>Prevalence of Hypertension in Children</a:t>
            </a:r>
          </a:p>
          <a:p>
            <a:r>
              <a:rPr lang="en-US" dirty="0"/>
              <a:t>In infants and young children, systemic hypertension is uncommon, with </a:t>
            </a:r>
            <a:r>
              <a:rPr lang="en-US" dirty="0" smtClean="0"/>
              <a:t>a prevalence </a:t>
            </a:r>
            <a:r>
              <a:rPr lang="en-US" dirty="0"/>
              <a:t>of &lt;1% but, when present often indicates an underlying </a:t>
            </a:r>
            <a:r>
              <a:rPr lang="en-US" dirty="0" smtClean="0"/>
              <a:t>disease process </a:t>
            </a:r>
            <a:r>
              <a:rPr lang="en-US" dirty="0"/>
              <a:t>(</a:t>
            </a:r>
            <a:r>
              <a:rPr lang="en-US" b="1" dirty="0"/>
              <a:t>secondary hypertension ). </a:t>
            </a:r>
            <a:endParaRPr lang="en-US" b="1" dirty="0" smtClean="0"/>
          </a:p>
          <a:p>
            <a:r>
              <a:rPr lang="en-US" b="1" i="1" dirty="0" smtClean="0"/>
              <a:t>Severe </a:t>
            </a:r>
            <a:r>
              <a:rPr lang="en-US" b="1" i="1" dirty="0"/>
              <a:t>and symptomatic hypertension </a:t>
            </a:r>
            <a:r>
              <a:rPr lang="en-US" b="1" i="1" dirty="0" smtClean="0"/>
              <a:t>in </a:t>
            </a:r>
            <a:r>
              <a:rPr lang="en-US" dirty="0" smtClean="0"/>
              <a:t>children </a:t>
            </a:r>
            <a:r>
              <a:rPr lang="en-US" dirty="0"/>
              <a:t>is usually caused by secondary hypertension</a:t>
            </a:r>
            <a:r>
              <a:rPr lang="en-US" dirty="0" smtClean="0"/>
              <a:t>.</a:t>
            </a:r>
          </a:p>
          <a:p>
            <a:r>
              <a:rPr lang="en-US" dirty="0" smtClean="0"/>
              <a:t> </a:t>
            </a:r>
            <a:r>
              <a:rPr lang="en-US" dirty="0"/>
              <a:t>In contrast, the </a:t>
            </a:r>
            <a:r>
              <a:rPr lang="en-US" dirty="0" smtClean="0"/>
              <a:t>prevalence of </a:t>
            </a:r>
            <a:r>
              <a:rPr lang="en-US" dirty="0"/>
              <a:t>primary hypertension, mostly in older school-age children and adolescents</a:t>
            </a:r>
            <a:r>
              <a:rPr lang="en-US" dirty="0" smtClean="0"/>
              <a:t>, has increased in prevalence in parallel with the obesity epidemic.</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142852"/>
            <a:ext cx="8929718" cy="6715148"/>
          </a:xfrm>
        </p:spPr>
        <p:txBody>
          <a:bodyPr>
            <a:normAutofit fontScale="92500" lnSpcReduction="20000"/>
          </a:bodyPr>
          <a:lstStyle/>
          <a:p>
            <a:pPr>
              <a:buNone/>
            </a:pPr>
            <a:r>
              <a:rPr lang="en-US" b="1" dirty="0" smtClean="0"/>
              <a:t>Causes of </a:t>
            </a:r>
            <a:r>
              <a:rPr lang="en-US" b="1" dirty="0" err="1" smtClean="0"/>
              <a:t>Renovascular</a:t>
            </a:r>
            <a:r>
              <a:rPr lang="en-US" b="1" dirty="0" smtClean="0"/>
              <a:t> Hypertension in Children</a:t>
            </a:r>
          </a:p>
          <a:p>
            <a:r>
              <a:rPr lang="en-US" dirty="0" err="1" smtClean="0"/>
              <a:t>Fibromuscular</a:t>
            </a:r>
            <a:r>
              <a:rPr lang="en-US" dirty="0" smtClean="0"/>
              <a:t> dysplasia</a:t>
            </a:r>
          </a:p>
          <a:p>
            <a:r>
              <a:rPr lang="en-US" dirty="0" err="1" smtClean="0"/>
              <a:t>Syndromic</a:t>
            </a:r>
            <a:r>
              <a:rPr lang="en-US" dirty="0" smtClean="0"/>
              <a:t> causes- Neurofibromatosis type 1, Tuberous sclerosis ,Williams syndrome, </a:t>
            </a:r>
            <a:r>
              <a:rPr lang="en-US" dirty="0" err="1" smtClean="0"/>
              <a:t>Marfan</a:t>
            </a:r>
            <a:r>
              <a:rPr lang="en-US" dirty="0" smtClean="0"/>
              <a:t> syndrome, Other syndromes</a:t>
            </a:r>
          </a:p>
          <a:p>
            <a:r>
              <a:rPr lang="en-US" dirty="0" err="1" smtClean="0"/>
              <a:t>Vasculitis</a:t>
            </a:r>
            <a:r>
              <a:rPr lang="en-US" dirty="0" smtClean="0"/>
              <a:t>- </a:t>
            </a:r>
            <a:r>
              <a:rPr lang="en-US" dirty="0" err="1" smtClean="0"/>
              <a:t>Takayasu</a:t>
            </a:r>
            <a:r>
              <a:rPr lang="en-US" dirty="0" smtClean="0"/>
              <a:t> </a:t>
            </a:r>
            <a:r>
              <a:rPr lang="en-US" dirty="0" err="1" smtClean="0"/>
              <a:t>arteritis</a:t>
            </a:r>
            <a:r>
              <a:rPr lang="en-US" dirty="0" smtClean="0"/>
              <a:t> (disease), </a:t>
            </a:r>
            <a:r>
              <a:rPr lang="en-US" dirty="0" err="1" smtClean="0"/>
              <a:t>Polyarteritis</a:t>
            </a:r>
            <a:r>
              <a:rPr lang="en-US" dirty="0" smtClean="0"/>
              <a:t> </a:t>
            </a:r>
            <a:r>
              <a:rPr lang="en-US" dirty="0" err="1" smtClean="0"/>
              <a:t>nodosa</a:t>
            </a:r>
            <a:r>
              <a:rPr lang="en-US" dirty="0" smtClean="0"/>
              <a:t>, Kawasaki disease, Other systemic </a:t>
            </a:r>
            <a:r>
              <a:rPr lang="en-US" dirty="0" err="1" smtClean="0"/>
              <a:t>vasculitides</a:t>
            </a:r>
            <a:endParaRPr lang="en-US" dirty="0" smtClean="0"/>
          </a:p>
          <a:p>
            <a:r>
              <a:rPr lang="en-US" dirty="0" smtClean="0"/>
              <a:t>Extrinsic compression- </a:t>
            </a:r>
            <a:r>
              <a:rPr lang="en-US" dirty="0" err="1" smtClean="0"/>
              <a:t>Neuroblastoma</a:t>
            </a:r>
            <a:r>
              <a:rPr lang="en-US" dirty="0" smtClean="0"/>
              <a:t>, </a:t>
            </a:r>
            <a:r>
              <a:rPr lang="en-US" dirty="0" err="1" smtClean="0"/>
              <a:t>Wilms</a:t>
            </a:r>
            <a:r>
              <a:rPr lang="en-US" dirty="0" smtClean="0"/>
              <a:t> tumor, Other tumors</a:t>
            </a:r>
          </a:p>
          <a:p>
            <a:r>
              <a:rPr lang="en-US" dirty="0" smtClean="0"/>
              <a:t>Other causes</a:t>
            </a:r>
          </a:p>
          <a:p>
            <a:pPr>
              <a:buNone/>
            </a:pPr>
            <a:r>
              <a:rPr lang="en-US" dirty="0" smtClean="0"/>
              <a:t>     -Radiation</a:t>
            </a:r>
          </a:p>
          <a:p>
            <a:pPr>
              <a:buNone/>
            </a:pPr>
            <a:r>
              <a:rPr lang="en-US" dirty="0" smtClean="0"/>
              <a:t>     -Umbilical artery catheterization</a:t>
            </a:r>
          </a:p>
          <a:p>
            <a:pPr>
              <a:buNone/>
            </a:pPr>
            <a:r>
              <a:rPr lang="en-US" dirty="0" smtClean="0"/>
              <a:t>     -Trauma</a:t>
            </a:r>
          </a:p>
          <a:p>
            <a:pPr>
              <a:buNone/>
            </a:pPr>
            <a:r>
              <a:rPr lang="en-US" dirty="0" smtClean="0"/>
              <a:t>     -Congenital rubella syndrome</a:t>
            </a:r>
          </a:p>
          <a:p>
            <a:pPr>
              <a:buNone/>
            </a:pPr>
            <a:r>
              <a:rPr lang="en-US" dirty="0" smtClean="0"/>
              <a:t>     -Transplant renal artery </a:t>
            </a:r>
            <a:r>
              <a:rPr lang="en-US" dirty="0" err="1" smtClean="0"/>
              <a:t>stenosis</a:t>
            </a:r>
            <a:endParaRPr lang="en-US" dirty="0" smtClean="0"/>
          </a:p>
          <a:p>
            <a:pPr>
              <a:buNone/>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8229600" cy="6429420"/>
          </a:xfrm>
        </p:spPr>
        <p:txBody>
          <a:bodyPr>
            <a:normAutofit fontScale="85000" lnSpcReduction="20000"/>
          </a:bodyPr>
          <a:lstStyle/>
          <a:p>
            <a:r>
              <a:rPr lang="en-US" dirty="0" smtClean="0"/>
              <a:t>The presence of primary hypertension often clusters with other risk factors.</a:t>
            </a:r>
          </a:p>
          <a:p>
            <a:r>
              <a:rPr lang="en-US" dirty="0" smtClean="0"/>
              <a:t>All hypertensive children should be </a:t>
            </a:r>
            <a:r>
              <a:rPr lang="en-US" b="1" dirty="0" smtClean="0"/>
              <a:t>screened for </a:t>
            </a:r>
            <a:r>
              <a:rPr lang="en-US" b="1" dirty="0" err="1" smtClean="0"/>
              <a:t>comorbidities</a:t>
            </a:r>
            <a:r>
              <a:rPr lang="en-US" dirty="0" smtClean="0"/>
              <a:t> that may increase cardiovascular risk, including </a:t>
            </a:r>
            <a:r>
              <a:rPr lang="en-US" dirty="0" err="1" smtClean="0"/>
              <a:t>dyslipidemia</a:t>
            </a:r>
            <a:r>
              <a:rPr lang="en-US" dirty="0" smtClean="0"/>
              <a:t> and glucose intolerance. </a:t>
            </a:r>
          </a:p>
          <a:p>
            <a:r>
              <a:rPr lang="en-US" dirty="0" smtClean="0"/>
              <a:t>A </a:t>
            </a:r>
            <a:r>
              <a:rPr lang="en-US" b="1" dirty="0" err="1" smtClean="0"/>
              <a:t>nonfasting</a:t>
            </a:r>
            <a:r>
              <a:rPr lang="en-US" b="1" dirty="0" smtClean="0"/>
              <a:t> lipid panel</a:t>
            </a:r>
            <a:r>
              <a:rPr lang="en-US" dirty="0" smtClean="0"/>
              <a:t> is usually sufficient to screen for </a:t>
            </a:r>
            <a:r>
              <a:rPr lang="en-US" dirty="0" err="1" smtClean="0"/>
              <a:t>dyslipidemia</a:t>
            </a:r>
            <a:r>
              <a:rPr lang="en-US" dirty="0" smtClean="0"/>
              <a:t> but should be followed up by a fasting panel if abnormal. </a:t>
            </a:r>
          </a:p>
          <a:p>
            <a:r>
              <a:rPr lang="en-US" dirty="0" smtClean="0"/>
              <a:t>Similarly, a </a:t>
            </a:r>
            <a:r>
              <a:rPr lang="en-US" b="1" dirty="0" smtClean="0"/>
              <a:t>random fasting glucose </a:t>
            </a:r>
            <a:r>
              <a:rPr lang="en-US" dirty="0" smtClean="0"/>
              <a:t>level may be obtained initially but will need to be followed up with a fasting level if abnormal. </a:t>
            </a:r>
          </a:p>
          <a:p>
            <a:r>
              <a:rPr lang="en-US" dirty="0" smtClean="0"/>
              <a:t>In addition, a </a:t>
            </a:r>
            <a:r>
              <a:rPr lang="en-US" b="1" dirty="0" smtClean="0"/>
              <a:t>sleep history </a:t>
            </a:r>
            <a:r>
              <a:rPr lang="en-US" dirty="0" smtClean="0"/>
              <a:t>should be obtained in children with confirmed hypertension to screen for </a:t>
            </a:r>
            <a:r>
              <a:rPr lang="en-US" b="1" dirty="0" smtClean="0"/>
              <a:t>sleep-disordered breathing </a:t>
            </a:r>
            <a:r>
              <a:rPr lang="en-US" dirty="0" smtClean="0"/>
              <a:t>an entity that is associated with high BP, particularly in overweight children.</a:t>
            </a:r>
          </a:p>
          <a:p>
            <a:r>
              <a:rPr lang="en-US" dirty="0" smtClean="0"/>
              <a:t>Patients with symptoms of sleep-disordered breathing should be referred to a sleep specialist for evaluation.</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6143668"/>
          </a:xfrm>
        </p:spPr>
        <p:txBody>
          <a:bodyPr>
            <a:normAutofit fontScale="92500"/>
          </a:bodyPr>
          <a:lstStyle/>
          <a:p>
            <a:r>
              <a:rPr lang="en-US" b="1" dirty="0" smtClean="0"/>
              <a:t>Left ventricular hypertrophy (LVH) is the most common manifestation of </a:t>
            </a:r>
            <a:r>
              <a:rPr lang="en-US" dirty="0" smtClean="0"/>
              <a:t>target-organ damage in hypertensive children. </a:t>
            </a:r>
          </a:p>
          <a:p>
            <a:r>
              <a:rPr lang="en-US" dirty="0" smtClean="0"/>
              <a:t>Left ventricular (LV) mass measurements should be indexed to height to account for the effect of body size and body surface area (BSA). </a:t>
            </a:r>
          </a:p>
          <a:p>
            <a:r>
              <a:rPr lang="en-US" dirty="0" smtClean="0"/>
              <a:t>LVH is defined as LV mass &gt;51 g/m2.7 or LV mass &gt;115 g/BSA for boys and &gt;95 g/BSA for girls. </a:t>
            </a:r>
          </a:p>
          <a:p>
            <a:r>
              <a:rPr lang="en-US" dirty="0" smtClean="0"/>
              <a:t>According to the 2017 AAP guideline, echocardiography should be obtained when treatment with antihypertensive medications is being considered.</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29600" cy="5697559"/>
          </a:xfrm>
        </p:spPr>
        <p:txBody>
          <a:bodyPr>
            <a:normAutofit fontScale="92500" lnSpcReduction="20000"/>
          </a:bodyPr>
          <a:lstStyle/>
          <a:p>
            <a:pPr>
              <a:buNone/>
            </a:pPr>
            <a:r>
              <a:rPr lang="en-US" b="1" dirty="0" smtClean="0"/>
              <a:t>Prevention</a:t>
            </a:r>
          </a:p>
          <a:p>
            <a:r>
              <a:rPr lang="en-US" dirty="0" smtClean="0"/>
              <a:t>Prevention of high BP may be viewed as part of the prevention of cardiovascular disease and stroke, the leading cause of death in adults in the United States.</a:t>
            </a:r>
          </a:p>
          <a:p>
            <a:r>
              <a:rPr lang="en-US" dirty="0" smtClean="0"/>
              <a:t>Other risk factors for cardiovascular disease include obesity, elevated serum cholesterol levels, high dietary sodium intake, and a sedentary lifestyle, as well as alcohol and tobacco use. </a:t>
            </a:r>
          </a:p>
          <a:p>
            <a:r>
              <a:rPr lang="en-US" dirty="0" smtClean="0"/>
              <a:t>The increase in arterial wall rigidity and blood viscosity that is associated with exposure to the components of </a:t>
            </a:r>
            <a:r>
              <a:rPr lang="en-US" b="1" dirty="0" smtClean="0"/>
              <a:t>tobacco may </a:t>
            </a:r>
            <a:r>
              <a:rPr lang="en-US" dirty="0" smtClean="0"/>
              <a:t>exacerbate hypertension.</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6143668"/>
          </a:xfrm>
        </p:spPr>
        <p:txBody>
          <a:bodyPr>
            <a:normAutofit/>
          </a:bodyPr>
          <a:lstStyle/>
          <a:p>
            <a:r>
              <a:rPr lang="en-US" dirty="0" smtClean="0"/>
              <a:t>Public health, population-based approaches to prevention of primary hypertension in both adults and children include a reduction in obesity, reduced sodium intake, avoidance of tobacco intake, and an increase in physical activity through school- and community-based programs.</a:t>
            </a:r>
          </a:p>
          <a:p>
            <a:r>
              <a:rPr lang="en-US" dirty="0" smtClean="0"/>
              <a:t>The </a:t>
            </a:r>
            <a:r>
              <a:rPr lang="en-US" b="1" dirty="0" smtClean="0"/>
              <a:t>DASH (Dietary Approaches to Stop Hypertension) diet has been suggested </a:t>
            </a:r>
            <a:r>
              <a:rPr lang="en-US" dirty="0" smtClean="0"/>
              <a:t>as a nutritional approach to prevent or even treat hypertension.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2852"/>
            <a:ext cx="8229600" cy="6215106"/>
          </a:xfrm>
        </p:spPr>
        <p:txBody>
          <a:bodyPr>
            <a:normAutofit/>
          </a:bodyPr>
          <a:lstStyle/>
          <a:p>
            <a:r>
              <a:rPr lang="en-US" dirty="0" smtClean="0"/>
              <a:t>The diet focuses on lowering sodium intake and increasing potassium-, calcium-, and magnesium-containing foods, such as 6-8 servings of whole grains, 4-5 servings of fruits, and 4-5 servings of vegetables per day and low-fat dairy foods.</a:t>
            </a:r>
          </a:p>
          <a:p>
            <a:r>
              <a:rPr lang="en-US" dirty="0" smtClean="0"/>
              <a:t> For adults, the standard DASH diet contains 2300 mg of sodium (also recommended by the American Heart Association) and the </a:t>
            </a:r>
            <a:r>
              <a:rPr lang="en-US" dirty="0" err="1" smtClean="0"/>
              <a:t>lowsodium</a:t>
            </a:r>
            <a:r>
              <a:rPr lang="en-US" dirty="0" smtClean="0"/>
              <a:t> DASH diet recommends up to 1500 mg of sodium per day.</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8229600" cy="5857916"/>
          </a:xfrm>
        </p:spPr>
        <p:txBody>
          <a:bodyPr/>
          <a:lstStyle/>
          <a:p>
            <a:pPr>
              <a:buNone/>
            </a:pPr>
            <a:r>
              <a:rPr lang="en-US" b="1" dirty="0" smtClean="0"/>
              <a:t>Treatment</a:t>
            </a:r>
          </a:p>
          <a:p>
            <a:r>
              <a:rPr lang="en-US" dirty="0" smtClean="0"/>
              <a:t>The mainstay of therapy for children with asymptomatic mild hypertension without evidence of target-organ damage is therapeutic </a:t>
            </a:r>
            <a:r>
              <a:rPr lang="en-US" b="1" dirty="0" smtClean="0"/>
              <a:t>lifestyle modification </a:t>
            </a:r>
            <a:r>
              <a:rPr lang="en-US" dirty="0" smtClean="0"/>
              <a:t>with dietary changes and regular exercise. </a:t>
            </a:r>
          </a:p>
          <a:p>
            <a:r>
              <a:rPr lang="en-US" b="1" dirty="0" smtClean="0"/>
              <a:t>Weight loss is the primary therapy in </a:t>
            </a:r>
            <a:r>
              <a:rPr lang="en-US" dirty="0" smtClean="0"/>
              <a:t>obesity-related hypertension.</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472518" cy="6143668"/>
          </a:xfrm>
        </p:spPr>
        <p:txBody>
          <a:bodyPr>
            <a:normAutofit/>
          </a:bodyPr>
          <a:lstStyle/>
          <a:p>
            <a:r>
              <a:rPr lang="en-US" dirty="0" smtClean="0"/>
              <a:t>It is recommended that all hypertensive children have a diet increased in fresh fruits, fresh vegetables, fiber, and nonfat dairy and reduced in sodium. </a:t>
            </a:r>
          </a:p>
          <a:p>
            <a:r>
              <a:rPr lang="en-US" dirty="0" smtClean="0"/>
              <a:t>The DASH diet is beneficial in lowering BP in adolescents as well as in adults. </a:t>
            </a:r>
          </a:p>
          <a:p>
            <a:r>
              <a:rPr lang="en-US" dirty="0" smtClean="0"/>
              <a:t>In addition, regular aerobic physical activity for at least 30-60 min on most days along with a reduction of sedentary activities to &lt;2 hr/day is recommended.</a:t>
            </a:r>
          </a:p>
          <a:p>
            <a:pPr>
              <a:buNone/>
            </a:pP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214290"/>
            <a:ext cx="8786874" cy="6643710"/>
          </a:xfrm>
        </p:spPr>
        <p:txBody>
          <a:bodyPr>
            <a:normAutofit fontScale="70000" lnSpcReduction="20000"/>
          </a:bodyPr>
          <a:lstStyle/>
          <a:p>
            <a:r>
              <a:rPr lang="en-US" dirty="0" smtClean="0"/>
              <a:t>Indications for </a:t>
            </a:r>
            <a:r>
              <a:rPr lang="en-US" b="1" dirty="0" smtClean="0"/>
              <a:t>pharmacologic therapy include symptomatic hypertension, </a:t>
            </a:r>
            <a:r>
              <a:rPr lang="en-US" dirty="0" smtClean="0"/>
              <a:t>stage 2 hypertension without a modifiable risk factor, hypertension in patients with </a:t>
            </a:r>
            <a:r>
              <a:rPr lang="en-US" dirty="0" err="1" smtClean="0"/>
              <a:t>comorbidities</a:t>
            </a:r>
            <a:r>
              <a:rPr lang="en-US" dirty="0" smtClean="0"/>
              <a:t> such as diabetes (types 1 and 2) or CKD, and persistent hypertension despite </a:t>
            </a:r>
            <a:r>
              <a:rPr lang="en-US" dirty="0" err="1" smtClean="0"/>
              <a:t>nonpharmacologic</a:t>
            </a:r>
            <a:r>
              <a:rPr lang="en-US" dirty="0" smtClean="0"/>
              <a:t> measures. </a:t>
            </a:r>
          </a:p>
          <a:p>
            <a:r>
              <a:rPr lang="en-US" dirty="0" smtClean="0"/>
              <a:t>When indicated, antihypertensive medication should be initiated as a single agent at low dose</a:t>
            </a:r>
          </a:p>
          <a:p>
            <a:r>
              <a:rPr lang="en-US" dirty="0" smtClean="0"/>
              <a:t>The dose can then be increased until the goal BP is achieved. </a:t>
            </a:r>
          </a:p>
          <a:p>
            <a:r>
              <a:rPr lang="en-US" dirty="0" smtClean="0"/>
              <a:t>Once the highest recommended dose is reached, or if the child develops side effects, a 2nd drug from a different class can be added. </a:t>
            </a:r>
          </a:p>
          <a:p>
            <a:r>
              <a:rPr lang="en-US" dirty="0" smtClean="0"/>
              <a:t>There are few data directly comparing the efficacy of different classes of </a:t>
            </a:r>
            <a:r>
              <a:rPr lang="en-US" dirty="0" err="1" smtClean="0"/>
              <a:t>antihypertensives</a:t>
            </a:r>
            <a:r>
              <a:rPr lang="en-US" dirty="0" smtClean="0"/>
              <a:t> in the pediatric population. </a:t>
            </a:r>
          </a:p>
          <a:p>
            <a:r>
              <a:rPr lang="en-US" dirty="0" smtClean="0"/>
              <a:t>However, </a:t>
            </a:r>
            <a:r>
              <a:rPr lang="en-US" dirty="0" err="1" smtClean="0"/>
              <a:t>angiotensin</a:t>
            </a:r>
            <a:r>
              <a:rPr lang="en-US" dirty="0" smtClean="0"/>
              <a:t>-converting enzyme inhibitors (ACEIs), </a:t>
            </a:r>
            <a:r>
              <a:rPr lang="en-US" dirty="0" err="1" smtClean="0"/>
              <a:t>angiotensin</a:t>
            </a:r>
            <a:r>
              <a:rPr lang="en-US" dirty="0" smtClean="0"/>
              <a:t> receptor blockers (ARBs), </a:t>
            </a:r>
            <a:r>
              <a:rPr lang="en-US" dirty="0" err="1" smtClean="0"/>
              <a:t>thiazide</a:t>
            </a:r>
            <a:r>
              <a:rPr lang="en-US" dirty="0" smtClean="0"/>
              <a:t> diuretics, and calcium channel blockers are generally considered acceptable initial agents for use in children.</a:t>
            </a:r>
          </a:p>
          <a:p>
            <a:r>
              <a:rPr lang="en-US" dirty="0" smtClean="0"/>
              <a:t>The choice of antihypertensive agent for a patient should be tailored to the etiology of that patient's hypertension whenever possible. </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457200" y="214290"/>
            <a:ext cx="8229600" cy="6429420"/>
          </a:xfrm>
        </p:spPr>
        <p:txBody>
          <a:bodyPr>
            <a:normAutofit fontScale="77500" lnSpcReduction="20000"/>
          </a:bodyPr>
          <a:lstStyle/>
          <a:p>
            <a:r>
              <a:rPr lang="en-US" dirty="0" smtClean="0"/>
              <a:t>There have been changes in the recommended BP goals for treatment of hypertension in children and adolescents. </a:t>
            </a:r>
          </a:p>
          <a:p>
            <a:r>
              <a:rPr lang="en-US" dirty="0" smtClean="0"/>
              <a:t>Data from the SPRINT (SBP intervention) trial group suggests that stricter goals (SBP goal of 120 </a:t>
            </a:r>
            <a:r>
              <a:rPr lang="en-US" dirty="0" err="1" smtClean="0"/>
              <a:t>vs</a:t>
            </a:r>
            <a:r>
              <a:rPr lang="en-US" dirty="0" smtClean="0"/>
              <a:t> 140 mm Hg) improve cardiovascular outcomes in adults. </a:t>
            </a:r>
          </a:p>
          <a:p>
            <a:r>
              <a:rPr lang="en-US" dirty="0" smtClean="0"/>
              <a:t>In children with CKD, the ESCAPE (Effects of Strict BP Control and </a:t>
            </a:r>
            <a:r>
              <a:rPr lang="en-US" dirty="0" err="1" smtClean="0"/>
              <a:t>Angiotensin</a:t>
            </a:r>
            <a:r>
              <a:rPr lang="en-US" dirty="0" smtClean="0"/>
              <a:t>-Converting Enzyme Inhibition on the Progress of Chronic Renal Failure in Pediatric Patients) trial group showed slower progression of CKD if the 24 hr MAPs were kept below the 50th percentile on ABPM compared to the 50th-95th percentile.</a:t>
            </a:r>
          </a:p>
          <a:p>
            <a:r>
              <a:rPr lang="en-US" dirty="0" smtClean="0"/>
              <a:t> It is now recommended that treatment achieve BP &lt;90th percentile for age, or &lt;130/80 mm Hg, whichever is lower.</a:t>
            </a:r>
          </a:p>
          <a:p>
            <a:r>
              <a:rPr lang="en-US" dirty="0" smtClean="0"/>
              <a:t> A lower goal based on ABPM (24 hr MAP &lt;50</a:t>
            </a:r>
            <a:r>
              <a:rPr lang="en-US" baseline="30000" dirty="0" smtClean="0"/>
              <a:t>th</a:t>
            </a:r>
            <a:r>
              <a:rPr lang="en-US" dirty="0" smtClean="0"/>
              <a:t> percentile) is recommended for children and adolescents with CKD. </a:t>
            </a:r>
          </a:p>
          <a:p>
            <a:r>
              <a:rPr lang="en-US" dirty="0" smtClean="0"/>
              <a:t>ACEIs or ARBs should be used for children with diabetes and </a:t>
            </a:r>
            <a:r>
              <a:rPr lang="en-US" dirty="0" err="1" smtClean="0"/>
              <a:t>microalbuminuria</a:t>
            </a:r>
            <a:r>
              <a:rPr lang="en-US" dirty="0" smtClean="0"/>
              <a:t> or </a:t>
            </a:r>
            <a:r>
              <a:rPr lang="en-US" dirty="0" err="1" smtClean="0"/>
              <a:t>proteinuric</a:t>
            </a:r>
            <a:r>
              <a:rPr lang="en-US" dirty="0" smtClean="0"/>
              <a:t> renal disease.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472518" cy="6429420"/>
          </a:xfrm>
        </p:spPr>
        <p:txBody>
          <a:bodyPr>
            <a:normAutofit/>
          </a:bodyPr>
          <a:lstStyle/>
          <a:p>
            <a:r>
              <a:rPr lang="en-US" dirty="0" smtClean="0"/>
              <a:t>Estimates are variable</a:t>
            </a:r>
            <a:r>
              <a:rPr lang="en-US" dirty="0"/>
              <a:t>, but recent data from the U.S. National Health and </a:t>
            </a:r>
            <a:r>
              <a:rPr lang="en-US" dirty="0" smtClean="0"/>
              <a:t>Nutrition Examination </a:t>
            </a:r>
            <a:r>
              <a:rPr lang="en-US" dirty="0"/>
              <a:t>Survey (NHANES) show that approximately 9% of </a:t>
            </a:r>
            <a:r>
              <a:rPr lang="en-US" dirty="0" smtClean="0"/>
              <a:t>American youth </a:t>
            </a:r>
            <a:r>
              <a:rPr lang="en-US" dirty="0"/>
              <a:t>have </a:t>
            </a:r>
            <a:r>
              <a:rPr lang="en-US" b="1" dirty="0" err="1"/>
              <a:t>prehypertension</a:t>
            </a:r>
            <a:r>
              <a:rPr lang="en-US" b="1" dirty="0"/>
              <a:t> and 3-4% have </a:t>
            </a:r>
            <a:r>
              <a:rPr lang="en-US" b="1" dirty="0" smtClean="0"/>
              <a:t>hypertension.</a:t>
            </a:r>
          </a:p>
          <a:p>
            <a:r>
              <a:rPr lang="en-US" b="1" dirty="0" smtClean="0"/>
              <a:t>The </a:t>
            </a:r>
            <a:r>
              <a:rPr lang="en-US" b="1" dirty="0"/>
              <a:t>influence </a:t>
            </a:r>
            <a:r>
              <a:rPr lang="en-US" b="1" dirty="0" smtClean="0"/>
              <a:t>of </a:t>
            </a:r>
            <a:r>
              <a:rPr lang="en-US" dirty="0" smtClean="0"/>
              <a:t>obesity </a:t>
            </a:r>
            <a:r>
              <a:rPr lang="en-US" dirty="0"/>
              <a:t>on elevated BP is evident in children as young as 2-5 yr old.</a:t>
            </a:r>
          </a:p>
          <a:p>
            <a:r>
              <a:rPr lang="en-US" dirty="0"/>
              <a:t>Approximately 20% of American youth are obese, and up to 10% of obese </a:t>
            </a:r>
            <a:r>
              <a:rPr lang="en-US" dirty="0" smtClean="0"/>
              <a:t>youth have </a:t>
            </a:r>
            <a:r>
              <a:rPr lang="en-US" dirty="0"/>
              <a:t>hypertension.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6143668"/>
          </a:xfrm>
        </p:spPr>
        <p:txBody>
          <a:bodyPr>
            <a:normAutofit/>
          </a:bodyPr>
          <a:lstStyle/>
          <a:p>
            <a:r>
              <a:rPr lang="en-US" b="1" dirty="0" smtClean="0"/>
              <a:t>Acute severe hypertension , sometimes referred to as </a:t>
            </a:r>
            <a:r>
              <a:rPr lang="en-US" b="1" i="1" dirty="0" smtClean="0"/>
              <a:t>accelerated </a:t>
            </a:r>
            <a:r>
              <a:rPr lang="en-US" i="1" dirty="0" smtClean="0"/>
              <a:t>hypertension or hypertensive crisis, is defined as severe hypertension (often with </a:t>
            </a:r>
            <a:r>
              <a:rPr lang="en-US" dirty="0" smtClean="0"/>
              <a:t>BP values well in excess of stage 2 hypertension) accompanied by symptoms such as headache, dizziness, or nausea/vomiting, and in more severe cases, retinopathy, encephalopathy, cardiac failure, renal injury, and seizures. </a:t>
            </a:r>
          </a:p>
          <a:p>
            <a:r>
              <a:rPr lang="en-US" dirty="0" smtClean="0"/>
              <a:t>These situations have also been described as </a:t>
            </a:r>
            <a:r>
              <a:rPr lang="en-US" i="1" dirty="0" smtClean="0"/>
              <a:t>hypertensive urgency and hypertensive emergency , respectively</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Fig. 1. Hypertensive crisis. BP, blood pressure; ICU, intensive care unit; IV, intravenous; TOD, target organ damage."/>
          <p:cNvPicPr>
            <a:picLocks noChangeAspect="1" noChangeArrowheads="1"/>
          </p:cNvPicPr>
          <p:nvPr/>
        </p:nvPicPr>
        <p:blipFill>
          <a:blip r:embed="rId2"/>
          <a:srcRect b="4225"/>
          <a:stretch>
            <a:fillRect/>
          </a:stretch>
        </p:blipFill>
        <p:spPr bwMode="auto">
          <a:xfrm>
            <a:off x="155574" y="0"/>
            <a:ext cx="8631267" cy="5500702"/>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8229600" cy="6000792"/>
          </a:xfrm>
        </p:spPr>
        <p:txBody>
          <a:bodyPr>
            <a:normAutofit fontScale="85000" lnSpcReduction="10000"/>
          </a:bodyPr>
          <a:lstStyle/>
          <a:p>
            <a:r>
              <a:rPr lang="en-US" dirty="0" smtClean="0"/>
              <a:t>This nomenclature can lead to confusion because there is often no absolute distinction between the 2 situations, and treatment will often depend on clinical judgment. </a:t>
            </a:r>
          </a:p>
          <a:p>
            <a:r>
              <a:rPr lang="en-US" i="1" dirty="0" smtClean="0"/>
              <a:t>Hypertensive encephalopathy (generalized or </a:t>
            </a:r>
            <a:r>
              <a:rPr lang="en-US" dirty="0" smtClean="0"/>
              <a:t>posterior reversible encephalopathy syndrome) is suggested by the presence of headache, vomiting, temperature elevation, visual disturbances, ataxia, depressed level of consciousness, imaging abnormalities, and seizures; it is one of the more common presentations of acute severe hypertension in children and adolescents. </a:t>
            </a:r>
          </a:p>
          <a:p>
            <a:r>
              <a:rPr lang="en-US" dirty="0" smtClean="0"/>
              <a:t>Acute severe hypertension may also manifest with decreased vision (cortical blindness) and </a:t>
            </a:r>
            <a:r>
              <a:rPr lang="en-US" dirty="0" err="1" smtClean="0"/>
              <a:t>papilledema</a:t>
            </a:r>
            <a:r>
              <a:rPr lang="en-US" dirty="0" smtClean="0"/>
              <a:t>, congestive heart failure, or accelerated deterioration of renal function.</a:t>
            </a:r>
          </a:p>
          <a:p>
            <a:pPr>
              <a:buNone/>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6286544"/>
          </a:xfrm>
        </p:spPr>
        <p:txBody>
          <a:bodyPr>
            <a:normAutofit fontScale="92500" lnSpcReduction="10000"/>
          </a:bodyPr>
          <a:lstStyle/>
          <a:p>
            <a:r>
              <a:rPr lang="en-US" dirty="0" smtClean="0"/>
              <a:t>A stepwise reduction in pressure should be planned. </a:t>
            </a:r>
          </a:p>
          <a:p>
            <a:r>
              <a:rPr lang="en-US" dirty="0" smtClean="0"/>
              <a:t>In general, BP should be reduced by no more than 25% of the planned reduction over the 1st 8 hr, with a gradual normalization of BPs over next 24-48 hr.</a:t>
            </a:r>
          </a:p>
          <a:p>
            <a:r>
              <a:rPr lang="en-US" dirty="0" smtClean="0"/>
              <a:t> For patients with less severe symptoms, such as headache or nausea/vomiting, oral medications such as </a:t>
            </a:r>
            <a:r>
              <a:rPr lang="en-US" dirty="0" err="1" smtClean="0"/>
              <a:t>clonidine</a:t>
            </a:r>
            <a:r>
              <a:rPr lang="en-US" dirty="0" smtClean="0"/>
              <a:t> or </a:t>
            </a:r>
            <a:r>
              <a:rPr lang="en-US" dirty="0" err="1" smtClean="0"/>
              <a:t>isradipine</a:t>
            </a:r>
            <a:r>
              <a:rPr lang="en-US" dirty="0" smtClean="0"/>
              <a:t> can be used if the patient can tolerate oral medications.</a:t>
            </a:r>
          </a:p>
          <a:p>
            <a:r>
              <a:rPr lang="en-US" dirty="0" smtClean="0"/>
              <a:t>Short-acting IV medications such as </a:t>
            </a:r>
            <a:r>
              <a:rPr lang="en-US" dirty="0" err="1" smtClean="0"/>
              <a:t>hydralazine</a:t>
            </a:r>
            <a:r>
              <a:rPr lang="en-US" dirty="0" smtClean="0"/>
              <a:t> or </a:t>
            </a:r>
            <a:r>
              <a:rPr lang="en-US" dirty="0" err="1" smtClean="0"/>
              <a:t>labetalol</a:t>
            </a:r>
            <a:r>
              <a:rPr lang="en-US" dirty="0" smtClean="0"/>
              <a:t> are acceptable if the patient cannot take oral drugs.</a:t>
            </a:r>
          </a:p>
          <a:p>
            <a:pPr>
              <a:buNone/>
            </a:pP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6286544"/>
          </a:xfrm>
        </p:spPr>
        <p:txBody>
          <a:bodyPr>
            <a:normAutofit fontScale="92500" lnSpcReduction="10000"/>
          </a:bodyPr>
          <a:lstStyle/>
          <a:p>
            <a:r>
              <a:rPr lang="en-US" dirty="0" smtClean="0"/>
              <a:t>Treatment of secondary hypertension must also focus on the underlying disease, such as chronic renal disease, hyperthyroidism, </a:t>
            </a:r>
            <a:r>
              <a:rPr lang="en-US" dirty="0" err="1" smtClean="0"/>
              <a:t>pheochromocytoma</a:t>
            </a:r>
            <a:r>
              <a:rPr lang="en-US" dirty="0" smtClean="0"/>
              <a:t>, coarctation of the aorta, or </a:t>
            </a:r>
            <a:r>
              <a:rPr lang="en-US" dirty="0" err="1" smtClean="0"/>
              <a:t>renovascular</a:t>
            </a:r>
            <a:r>
              <a:rPr lang="en-US" dirty="0" smtClean="0"/>
              <a:t> hypertension. </a:t>
            </a:r>
          </a:p>
          <a:p>
            <a:r>
              <a:rPr lang="en-US" dirty="0" smtClean="0"/>
              <a:t>The treatment of </a:t>
            </a:r>
            <a:r>
              <a:rPr lang="en-US" dirty="0" err="1" smtClean="0"/>
              <a:t>renovascular</a:t>
            </a:r>
            <a:r>
              <a:rPr lang="en-US" dirty="0" smtClean="0"/>
              <a:t> </a:t>
            </a:r>
            <a:r>
              <a:rPr lang="en-US" dirty="0" err="1" smtClean="0"/>
              <a:t>stenosis</a:t>
            </a:r>
            <a:r>
              <a:rPr lang="en-US" dirty="0" smtClean="0"/>
              <a:t> includes antihypertensive medications, angioplasty, or surgery. </a:t>
            </a:r>
          </a:p>
          <a:p>
            <a:r>
              <a:rPr lang="en-US" dirty="0" smtClean="0"/>
              <a:t>If bilateral </a:t>
            </a:r>
            <a:r>
              <a:rPr lang="en-US" dirty="0" err="1" smtClean="0"/>
              <a:t>renovascular</a:t>
            </a:r>
            <a:r>
              <a:rPr lang="en-US" dirty="0" smtClean="0"/>
              <a:t> hypertension or </a:t>
            </a:r>
            <a:r>
              <a:rPr lang="en-US" dirty="0" err="1" smtClean="0"/>
              <a:t>renovascular</a:t>
            </a:r>
            <a:r>
              <a:rPr lang="en-US" dirty="0" smtClean="0"/>
              <a:t> disease in a solitary kidney is suspected, drugs acting on the RAAS are usually contraindicated because they may reduce </a:t>
            </a:r>
            <a:r>
              <a:rPr lang="en-US" dirty="0" err="1" smtClean="0"/>
              <a:t>glomerular</a:t>
            </a:r>
            <a:r>
              <a:rPr lang="en-US" dirty="0" smtClean="0"/>
              <a:t> filtration rate and lead to acute kidney injury.</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References in Renovascular hypertension in children - The Lancet"/>
          <p:cNvPicPr>
            <a:picLocks noChangeAspect="1" noChangeArrowheads="1"/>
          </p:cNvPicPr>
          <p:nvPr/>
        </p:nvPicPr>
        <p:blipFill>
          <a:blip r:embed="rId2" cstate="print"/>
          <a:srcRect/>
          <a:stretch>
            <a:fillRect/>
          </a:stretch>
        </p:blipFill>
        <p:spPr bwMode="auto">
          <a:xfrm>
            <a:off x="1" y="0"/>
            <a:ext cx="9001155" cy="6715148"/>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5840435"/>
          </a:xfrm>
        </p:spPr>
        <p:txBody>
          <a:bodyPr/>
          <a:lstStyle/>
          <a:p>
            <a:pPr>
              <a:buNone/>
            </a:pPr>
            <a:r>
              <a:rPr lang="en-IN" dirty="0" smtClean="0"/>
              <a:t>                      </a:t>
            </a:r>
          </a:p>
          <a:p>
            <a:pPr>
              <a:buNone/>
            </a:pPr>
            <a:endParaRPr lang="en-IN" dirty="0" smtClean="0"/>
          </a:p>
          <a:p>
            <a:pPr>
              <a:buNone/>
            </a:pPr>
            <a:endParaRPr lang="en-IN" dirty="0" smtClean="0"/>
          </a:p>
          <a:p>
            <a:pPr>
              <a:buNone/>
            </a:pPr>
            <a:r>
              <a:rPr lang="en-IN" dirty="0" smtClean="0"/>
              <a:t>                                </a:t>
            </a:r>
          </a:p>
          <a:p>
            <a:pPr>
              <a:buNone/>
            </a:pPr>
            <a:r>
              <a:rPr lang="en-IN" dirty="0" smtClean="0"/>
              <a:t>                                     Thank u</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buNone/>
            </a:pPr>
            <a:r>
              <a:rPr lang="en-US" b="1" dirty="0"/>
              <a:t>Definition of Hypertension</a:t>
            </a:r>
          </a:p>
          <a:p>
            <a:r>
              <a:rPr lang="en-US" dirty="0"/>
              <a:t>Normal BP in adults is 120/80 mm Hg (or lower). </a:t>
            </a:r>
            <a:endParaRPr lang="en-US" dirty="0" smtClean="0"/>
          </a:p>
          <a:p>
            <a:r>
              <a:rPr lang="en-US" b="1" dirty="0" smtClean="0"/>
              <a:t>Elevated </a:t>
            </a:r>
            <a:r>
              <a:rPr lang="en-US" b="1" dirty="0"/>
              <a:t>blood pressure </a:t>
            </a:r>
            <a:r>
              <a:rPr lang="en-US" b="1" dirty="0" smtClean="0"/>
              <a:t>is </a:t>
            </a:r>
            <a:r>
              <a:rPr lang="en-US" dirty="0" smtClean="0"/>
              <a:t>considered </a:t>
            </a:r>
            <a:r>
              <a:rPr lang="en-US" dirty="0"/>
              <a:t>systolic BP of 120-129 </a:t>
            </a:r>
            <a:r>
              <a:rPr lang="en-US" i="1" dirty="0"/>
              <a:t>and diastolic BP &lt;80 mm Hg</a:t>
            </a:r>
            <a:r>
              <a:rPr lang="en-US" i="1" dirty="0" smtClean="0"/>
              <a:t>.</a:t>
            </a:r>
          </a:p>
          <a:p>
            <a:r>
              <a:rPr lang="en-US" i="1" dirty="0" smtClean="0"/>
              <a:t> </a:t>
            </a:r>
            <a:r>
              <a:rPr lang="en-US" b="1" i="1" dirty="0"/>
              <a:t>Stage </a:t>
            </a:r>
            <a:r>
              <a:rPr lang="en-US" b="1" i="1" dirty="0" smtClean="0"/>
              <a:t>1 </a:t>
            </a:r>
            <a:r>
              <a:rPr lang="en-US" dirty="0" smtClean="0"/>
              <a:t>hypertension </a:t>
            </a:r>
            <a:r>
              <a:rPr lang="en-US" dirty="0"/>
              <a:t>is systolic 130-139 </a:t>
            </a:r>
            <a:r>
              <a:rPr lang="en-US" i="1" dirty="0"/>
              <a:t>or diastolic 80-89 mm Hg; </a:t>
            </a:r>
            <a:endParaRPr lang="en-US" i="1" dirty="0" smtClean="0"/>
          </a:p>
          <a:p>
            <a:r>
              <a:rPr lang="en-US" b="1" i="1" dirty="0" smtClean="0"/>
              <a:t>Stage </a:t>
            </a:r>
            <a:r>
              <a:rPr lang="en-US" b="1" i="1" dirty="0"/>
              <a:t>2 is </a:t>
            </a:r>
            <a:r>
              <a:rPr lang="en-US" b="1" i="1" dirty="0" smtClean="0"/>
              <a:t>systolic </a:t>
            </a:r>
            <a:r>
              <a:rPr lang="en-US" dirty="0" smtClean="0"/>
              <a:t>≥</a:t>
            </a:r>
            <a:r>
              <a:rPr lang="en-US" dirty="0"/>
              <a:t>140 </a:t>
            </a:r>
            <a:r>
              <a:rPr lang="en-US" i="1" dirty="0"/>
              <a:t>or diastolic ≥90 mm Hg. </a:t>
            </a:r>
            <a:endParaRPr lang="en-US" dirty="0" smtClean="0"/>
          </a:p>
          <a:p>
            <a:r>
              <a:rPr lang="en-US" dirty="0" smtClean="0"/>
              <a:t>Hypertension-associated </a:t>
            </a:r>
            <a:r>
              <a:rPr lang="en-US" dirty="0"/>
              <a:t>cardiovascular </a:t>
            </a:r>
            <a:r>
              <a:rPr lang="en-US" dirty="0" smtClean="0"/>
              <a:t>events (e.g</a:t>
            </a:r>
            <a:r>
              <a:rPr lang="en-US" dirty="0"/>
              <a:t>., MI, stroke) occur rarely in childhood, the definition of hypertension </a:t>
            </a:r>
            <a:r>
              <a:rPr lang="en-US" dirty="0" smtClean="0"/>
              <a:t>in children </a:t>
            </a:r>
            <a:r>
              <a:rPr lang="en-US" dirty="0"/>
              <a:t>is statistical and based on the </a:t>
            </a:r>
            <a:r>
              <a:rPr lang="en-US" i="1" dirty="0"/>
              <a:t>distribution of BP in healthy children, </a:t>
            </a:r>
            <a:r>
              <a:rPr lang="en-US" i="1" dirty="0" smtClean="0"/>
              <a:t>not </a:t>
            </a:r>
            <a:r>
              <a:rPr lang="en-US" dirty="0" smtClean="0"/>
              <a:t>outcomes</a:t>
            </a:r>
            <a:r>
              <a:rPr lang="en-US" dirty="0"/>
              <a:t>. </a:t>
            </a:r>
            <a:endParaRPr lang="en-US" dirty="0" smtClean="0"/>
          </a:p>
          <a:p>
            <a:pPr>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8229600" cy="5786478"/>
          </a:xfrm>
        </p:spPr>
        <p:txBody>
          <a:bodyPr>
            <a:normAutofit fontScale="85000" lnSpcReduction="10000"/>
          </a:bodyPr>
          <a:lstStyle/>
          <a:p>
            <a:pPr>
              <a:buNone/>
            </a:pPr>
            <a:r>
              <a:rPr lang="en-US" dirty="0" smtClean="0"/>
              <a:t>     The clinical practice guideline on childhood hypertension, issued by the American Academy of Pediatrics (AAP) in 2017, maintains the same Statistical approach to defining and categorizing childhood BP as in previous guidelines from the </a:t>
            </a:r>
            <a:r>
              <a:rPr lang="en-US" b="1" dirty="0" smtClean="0"/>
              <a:t>National High Blood Pressure Education Program (NHBPEP) :</a:t>
            </a:r>
            <a:endParaRPr lang="en-US" dirty="0" smtClean="0"/>
          </a:p>
          <a:p>
            <a:r>
              <a:rPr lang="en-US" b="1" dirty="0" smtClean="0"/>
              <a:t>Normal </a:t>
            </a:r>
            <a:r>
              <a:rPr lang="en-US" b="1" dirty="0"/>
              <a:t>BP: BP &lt;90th percentile for age, sex, </a:t>
            </a:r>
            <a:r>
              <a:rPr lang="en-US" b="1" dirty="0" smtClean="0"/>
              <a:t>and </a:t>
            </a:r>
            <a:r>
              <a:rPr lang="en-US" dirty="0" smtClean="0"/>
              <a:t>height</a:t>
            </a:r>
            <a:r>
              <a:rPr lang="en-US" dirty="0"/>
              <a:t>; or &lt;120/&lt;80 (systolic/diastolic) mm Hg </a:t>
            </a:r>
            <a:r>
              <a:rPr lang="en-US" dirty="0" smtClean="0"/>
              <a:t>for adolescents </a:t>
            </a:r>
            <a:r>
              <a:rPr lang="en-US" dirty="0"/>
              <a:t>≥13 yr old</a:t>
            </a:r>
          </a:p>
          <a:p>
            <a:r>
              <a:rPr lang="en-US" b="1" dirty="0" smtClean="0"/>
              <a:t>Elevated </a:t>
            </a:r>
            <a:r>
              <a:rPr lang="en-US" b="1" dirty="0"/>
              <a:t>BP: BP reading ≥90th percentile </a:t>
            </a:r>
            <a:r>
              <a:rPr lang="en-US" b="1" dirty="0" smtClean="0"/>
              <a:t>and </a:t>
            </a:r>
            <a:r>
              <a:rPr lang="en-US" dirty="0" smtClean="0"/>
              <a:t>&lt;95th </a:t>
            </a:r>
            <a:r>
              <a:rPr lang="en-US" dirty="0"/>
              <a:t>percentile for age, sex, and height; or </a:t>
            </a:r>
            <a:r>
              <a:rPr lang="en-US" dirty="0" smtClean="0"/>
              <a:t>120-129</a:t>
            </a:r>
            <a:r>
              <a:rPr lang="en-US" dirty="0"/>
              <a:t>/&lt;80 mm Hg for adolescents ≥13 yr old</a:t>
            </a:r>
          </a:p>
          <a:p>
            <a:r>
              <a:rPr lang="en-US" b="1" dirty="0" smtClean="0"/>
              <a:t>Hypertension</a:t>
            </a:r>
            <a:r>
              <a:rPr lang="en-US" b="1" dirty="0"/>
              <a:t>: BP &gt;95th percentile for age, sex, </a:t>
            </a:r>
            <a:r>
              <a:rPr lang="en-US" b="1" dirty="0" smtClean="0"/>
              <a:t>and </a:t>
            </a:r>
            <a:r>
              <a:rPr lang="en-US" dirty="0" smtClean="0"/>
              <a:t>height</a:t>
            </a:r>
            <a:r>
              <a:rPr lang="en-US" dirty="0"/>
              <a:t>; or ≥130/80 mm Hg for adolescents ≥13 yr old</a:t>
            </a:r>
            <a:r>
              <a:rPr lang="en-US" dirty="0" smtClean="0"/>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887</TotalTime>
  <Words>6159</Words>
  <Application>Microsoft Office PowerPoint</Application>
  <PresentationFormat>On-screen Show (4:3)</PresentationFormat>
  <Paragraphs>390</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Civic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Findings to Look for on Physical Examination in Patients With Hypertension</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ELCOT</dc:creator>
  <cp:lastModifiedBy>New</cp:lastModifiedBy>
  <cp:revision>100</cp:revision>
  <dcterms:created xsi:type="dcterms:W3CDTF">2021-05-21T18:13:43Z</dcterms:created>
  <dcterms:modified xsi:type="dcterms:W3CDTF">2021-11-16T10:31:51Z</dcterms:modified>
</cp:coreProperties>
</file>